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46"/>
  </p:notesMasterIdLst>
  <p:sldIdLst>
    <p:sldId id="256" r:id="rId2"/>
    <p:sldId id="339" r:id="rId3"/>
    <p:sldId id="340" r:id="rId4"/>
    <p:sldId id="380" r:id="rId5"/>
    <p:sldId id="412" r:id="rId6"/>
    <p:sldId id="411" r:id="rId7"/>
    <p:sldId id="413" r:id="rId8"/>
    <p:sldId id="414" r:id="rId9"/>
    <p:sldId id="417" r:id="rId10"/>
    <p:sldId id="415" r:id="rId11"/>
    <p:sldId id="418" r:id="rId12"/>
    <p:sldId id="432" r:id="rId13"/>
    <p:sldId id="419" r:id="rId14"/>
    <p:sldId id="424" r:id="rId15"/>
    <p:sldId id="428" r:id="rId16"/>
    <p:sldId id="420" r:id="rId17"/>
    <p:sldId id="444" r:id="rId18"/>
    <p:sldId id="445" r:id="rId19"/>
    <p:sldId id="443" r:id="rId20"/>
    <p:sldId id="438" r:id="rId21"/>
    <p:sldId id="429" r:id="rId22"/>
    <p:sldId id="435" r:id="rId23"/>
    <p:sldId id="437" r:id="rId24"/>
    <p:sldId id="436" r:id="rId25"/>
    <p:sldId id="430" r:id="rId26"/>
    <p:sldId id="431" r:id="rId27"/>
    <p:sldId id="442" r:id="rId28"/>
    <p:sldId id="381" r:id="rId29"/>
    <p:sldId id="422" r:id="rId30"/>
    <p:sldId id="423" r:id="rId31"/>
    <p:sldId id="426" r:id="rId32"/>
    <p:sldId id="440" r:id="rId33"/>
    <p:sldId id="441" r:id="rId34"/>
    <p:sldId id="439" r:id="rId35"/>
    <p:sldId id="365" r:id="rId36"/>
    <p:sldId id="396" r:id="rId37"/>
    <p:sldId id="398" r:id="rId38"/>
    <p:sldId id="397" r:id="rId39"/>
    <p:sldId id="382" r:id="rId40"/>
    <p:sldId id="399" r:id="rId41"/>
    <p:sldId id="400" r:id="rId42"/>
    <p:sldId id="401" r:id="rId43"/>
    <p:sldId id="402" r:id="rId44"/>
    <p:sldId id="403"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FF00"/>
    <a:srgbClr val="0000FF"/>
    <a:srgbClr val="465E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830" autoAdjust="0"/>
  </p:normalViewPr>
  <p:slideViewPr>
    <p:cSldViewPr>
      <p:cViewPr varScale="1">
        <p:scale>
          <a:sx n="143" d="100"/>
          <a:sy n="143" d="100"/>
        </p:scale>
        <p:origin x="432" y="108"/>
      </p:cViewPr>
      <p:guideLst>
        <p:guide orient="horz" pos="1620"/>
        <p:guide pos="2880"/>
      </p:guideLst>
    </p:cSldViewPr>
  </p:slideViewPr>
  <p:notesTextViewPr>
    <p:cViewPr>
      <p:scale>
        <a:sx n="1" d="1"/>
        <a:sy n="1" d="1"/>
      </p:scale>
      <p:origin x="0" y="0"/>
    </p:cViewPr>
  </p:notesTextViewPr>
  <p:sorterViewPr>
    <p:cViewPr>
      <p:scale>
        <a:sx n="180" d="100"/>
        <a:sy n="180" d="100"/>
      </p:scale>
      <p:origin x="0" y="-51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6/5/2020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_(programming_languag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Binary_code_compatibility"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en.wikipedia.org/wiki/Time_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edoraproject.org/wiki/Format-Security-FAQ#What_is_-Wformat-securit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pps.fcc.gov/edocs_public/attachmatch/DOC-330012A1.pdf"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na01.safelinks.protection.outlook.com/?url=https://around.com/ariane.html&amp;data=02|01|timothy.mckenna@senecacollege.ca|583888b65848402c393708d508723163|eb34f74a58e74a8b9e59433e4c412757|0|0|636424208911692519&amp;sdata=8/N/esCzialPB/tQ2iT5Et7zvyYhLwcRRMD6wl46vBM%3D&amp;reserved=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atlin.casinocitytimes.com/article/non-random-randomness-part-1-1243"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Nvidia"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Double-precision_floating-point_format#cite_note-4" TargetMode="External"/><Relationship Id="rId5" Type="http://schemas.openxmlformats.org/officeDocument/2006/relationships/hyperlink" Target="https://en.wikipedia.org/wiki/Single-precision_floating-point_format" TargetMode="External"/><Relationship Id="rId4" Type="http://schemas.openxmlformats.org/officeDocument/2006/relationships/hyperlink" Target="https://en.wikipedia.org/wiki/CUDA"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https://www.youtube.com/watch?v=9bZkp7q19f</a:t>
            </a:r>
          </a:p>
          <a:p>
            <a:r>
              <a:rPr lang="en-CA" dirty="0"/>
              <a:t>Gangnam Style – first YouTube to need a 64 bit counter</a:t>
            </a:r>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4183337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BYTE was expansion of bit, coined by Dr. Werner Buchholz in July 1956, during the early design phase for the IBM Stretch computer.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Byte was a deliberate respelling of bite to avoid accidental confusion, misreading, mistyping, and general mistaking of bit with </a:t>
            </a:r>
            <a:r>
              <a:rPr lang="en-CA" sz="1200" b="0" i="0" strike="sngStrike" kern="1200" baseline="0" dirty="0">
                <a:solidFill>
                  <a:schemeClr val="tx1"/>
                </a:solidFill>
                <a:effectLst/>
                <a:latin typeface="+mn-lt"/>
                <a:ea typeface="+mn-ea"/>
                <a:cs typeface="+mn-cs"/>
              </a:rPr>
              <a:t>bite</a:t>
            </a:r>
            <a:r>
              <a:rPr lang="en-CA" sz="1200" b="0" i="0" kern="1200" dirty="0">
                <a:solidFill>
                  <a:schemeClr val="tx1"/>
                </a:solidFill>
                <a:effectLst/>
                <a:latin typeface="+mn-lt"/>
                <a:ea typeface="+mn-ea"/>
                <a:cs typeface="+mn-cs"/>
              </a:rPr>
              <a:t> byte.</a:t>
            </a:r>
          </a:p>
          <a:p>
            <a:r>
              <a:rPr lang="en-CA" sz="1200" b="0" i="0" kern="1200" dirty="0" err="1">
                <a:solidFill>
                  <a:schemeClr val="tx1"/>
                </a:solidFill>
                <a:effectLst/>
                <a:latin typeface="+mn-lt"/>
                <a:ea typeface="+mn-ea"/>
                <a:cs typeface="+mn-cs"/>
              </a:rPr>
              <a:t>Bemer</a:t>
            </a:r>
            <a:r>
              <a:rPr lang="en-CA" sz="1200" b="0" i="0" kern="1200" dirty="0">
                <a:solidFill>
                  <a:schemeClr val="tx1"/>
                </a:solidFill>
                <a:effectLst/>
                <a:latin typeface="+mn-lt"/>
                <a:ea typeface="+mn-ea"/>
                <a:cs typeface="+mn-cs"/>
              </a:rPr>
              <a:t>, RW; Buchholz, Werner (1962), "4, Natural Data Units", in Buchholz, Werner, Planning a Computer System – Project Stretch(PDF), pp. 39–40</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IBM set the standard computing word size to 8 bits in 1956 and called it a byte.</a:t>
            </a:r>
          </a:p>
          <a:p>
            <a:r>
              <a:rPr lang="en-CA" sz="1200" b="0" i="0" kern="1200" dirty="0">
                <a:solidFill>
                  <a:schemeClr val="tx1"/>
                </a:solidFill>
                <a:effectLst/>
                <a:latin typeface="+mn-lt"/>
                <a:ea typeface="+mn-ea"/>
                <a:cs typeface="+mn-cs"/>
              </a:rPr>
              <a:t>It is merely coincidental that there are eight bars in the IBM logo created in 1972 although, </a:t>
            </a:r>
            <a:r>
              <a:rPr lang="en-CA" dirty="0"/>
              <a:t>apocryphally</a:t>
            </a:r>
            <a:r>
              <a:rPr lang="en-CA" sz="1200" b="0" i="0" kern="1200" dirty="0">
                <a:solidFill>
                  <a:schemeClr val="tx1"/>
                </a:solidFill>
                <a:effectLst/>
                <a:latin typeface="+mn-lt"/>
                <a:ea typeface="+mn-ea"/>
                <a:cs typeface="+mn-cs"/>
              </a:rPr>
              <a:t>, it is a good story.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Byte</a:t>
            </a:r>
            <a:r>
              <a:rPr lang="en-CA" dirty="0"/>
              <a:t>: A sequence of adjacent bits (binary digits) that can be operated on as a unit by a computer; the smallest usable machine word; nearly always eight bits, which can represent an integer from 0 to 255 or a single character of text.</a:t>
            </a:r>
          </a:p>
          <a:p>
            <a:endParaRPr lang="en-CA" dirty="0"/>
          </a:p>
          <a:p>
            <a:r>
              <a:rPr lang="en-CA" sz="1200" b="0" i="1" kern="1200" dirty="0">
                <a:solidFill>
                  <a:schemeClr val="tx1"/>
                </a:solidFill>
                <a:effectLst/>
                <a:latin typeface="+mn-lt"/>
                <a:ea typeface="+mn-ea"/>
                <a:cs typeface="+mn-cs"/>
              </a:rPr>
              <a:t>How easy is it to count in binary? Easy as </a:t>
            </a:r>
            <a:r>
              <a:rPr lang="en-CA" sz="1200" b="0" i="0" kern="1200" dirty="0">
                <a:solidFill>
                  <a:schemeClr val="tx1"/>
                </a:solidFill>
                <a:effectLst/>
                <a:latin typeface="+mn-lt"/>
                <a:ea typeface="+mn-ea"/>
                <a:cs typeface="+mn-cs"/>
              </a:rPr>
              <a:t>01 10 11.</a:t>
            </a:r>
            <a:endParaRPr lang="en-CA" dirty="0"/>
          </a:p>
          <a:p>
            <a:endParaRPr lang="en-CA" dirty="0"/>
          </a:p>
          <a:p>
            <a:r>
              <a:rPr lang="en-CA" dirty="0"/>
              <a:t>The C and C++ programming languages define byte as an "addressable unit of data storage large enough to hold any member of the basic character set of the execution environment" (clause 3.6 of the C standard). </a:t>
            </a:r>
            <a:br>
              <a:rPr lang="en-CA" dirty="0"/>
            </a:br>
            <a:r>
              <a:rPr lang="en-CA" dirty="0"/>
              <a:t>The C standard requires that the integral data type unsigned </a:t>
            </a:r>
            <a:r>
              <a:rPr lang="en-CA" b="1" dirty="0"/>
              <a:t>char</a:t>
            </a:r>
            <a:r>
              <a:rPr lang="en-CA" dirty="0"/>
              <a:t> must hold at least 256 different values, and is represented by at least eight bits (clause 5.2.4.2.1). </a:t>
            </a:r>
          </a:p>
          <a:p>
            <a:endParaRPr lang="en-US" dirty="0"/>
          </a:p>
          <a:p>
            <a:r>
              <a:rPr lang="en-US" dirty="0"/>
              <a:t>Binary Number Games</a:t>
            </a:r>
          </a:p>
          <a:p>
            <a:r>
              <a:rPr lang="en-US" dirty="0"/>
              <a:t>http://www.wordfreegames.com/game/binary-game.html (easy)</a:t>
            </a:r>
          </a:p>
          <a:p>
            <a:r>
              <a:rPr lang="en-US" dirty="0"/>
              <a:t>https://studio.code.org/projects/applab/iukLbcDnzqgoxuu810unLw (challenging)</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823140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CPUs, </a:t>
            </a:r>
            <a:r>
              <a:rPr lang="en-US" dirty="0"/>
              <a:t>ALUs, FPUs, GPUs = central processing unit, arithmetic logic unit, floating-point unit, graphics processing unit</a:t>
            </a:r>
          </a:p>
          <a:p>
            <a:r>
              <a:rPr lang="en-US" dirty="0"/>
              <a:t>OTOH = On The Other Hand</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http://nookkin.com/articles/computer-science/why-computers-use-binary.ndoc</a:t>
            </a:r>
          </a:p>
          <a:p>
            <a:r>
              <a:rPr lang="en-CA" sz="1200" b="0" i="0" kern="1200" dirty="0">
                <a:solidFill>
                  <a:schemeClr val="tx1"/>
                </a:solidFill>
                <a:effectLst/>
                <a:latin typeface="+mn-lt"/>
                <a:ea typeface="+mn-ea"/>
                <a:cs typeface="+mn-cs"/>
              </a:rPr>
              <a:t>Why do all modern-day computers use binary then?</a:t>
            </a:r>
          </a:p>
          <a:p>
            <a:r>
              <a:rPr lang="en-CA" sz="1200" b="0" i="0" kern="1200" dirty="0">
                <a:solidFill>
                  <a:schemeClr val="tx1"/>
                </a:solidFill>
                <a:effectLst/>
                <a:latin typeface="+mn-lt"/>
                <a:ea typeface="+mn-ea"/>
                <a:cs typeface="+mn-cs"/>
              </a:rPr>
              <a:t>Simple answer: Computers weren't initially designed to use binary [early ALUs Arithmetic Logical Units were decimal]... rather, binary was determined to be the most practical system to use with the transistor/solid-state/semi-conductor computers that followed the invention of the microchip. In the 1960's binary ALUs were 15% faster than their decimal counterparts and were 15% less expensive. Companies only bought the platform then, there was no software to buy --  you made your own. Dealing with binary values instead of decimal was the programmers' problem.</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Full answer: We only use binary because we currently do not have the technology to create "switches" that can reliably hold more than two possible states. (Quantum computers aren't exactly handy at the moment.) The binary system was chosen only because it is quite easy to distinguish the presence of an electric current from an absence of electric current, especially when working with trillions of such connections. That's all there is to it. Using any other number base in this type of system would require constant conversion, e.g. between binary and decimal, or need sophisticated multiple-state switches adding orders of complexity to computer architecture.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https://github.com/freeCodeCamp/freeCodeCamp/issues/3074 –&gt; see " </a:t>
            </a:r>
            <a:r>
              <a:rPr lang="en-CA" sz="1200" b="0" i="0" kern="1200" dirty="0" err="1">
                <a:solidFill>
                  <a:schemeClr val="tx1"/>
                </a:solidFill>
                <a:effectLst/>
                <a:latin typeface="+mn-lt"/>
                <a:ea typeface="+mn-ea"/>
                <a:cs typeface="+mn-cs"/>
              </a:rPr>
              <a:t>SaintPeter</a:t>
            </a:r>
            <a:r>
              <a:rPr lang="en-CA" sz="1200" b="0" i="0" kern="1200" dirty="0">
                <a:solidFill>
                  <a:schemeClr val="tx1"/>
                </a:solidFill>
                <a:effectLst/>
                <a:latin typeface="+mn-lt"/>
                <a:ea typeface="+mn-ea"/>
                <a:cs typeface="+mn-cs"/>
              </a:rPr>
              <a:t> commented on 26 Sep 2015"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a:t>
            </a:r>
            <a:r>
              <a:rPr lang="en-CA" dirty="0"/>
              <a:t>transistors are little electrical switches. …are used in a computer … to represent a one or zero.</a:t>
            </a:r>
          </a:p>
          <a:p>
            <a:r>
              <a:rPr lang="en-CA" dirty="0"/>
              <a:t>The cool thing is that, by the application of logic gates (AND/OR/XOR/</a:t>
            </a:r>
            <a:r>
              <a:rPr lang="en-CA" dirty="0" err="1"/>
              <a:t>etc</a:t>
            </a:r>
            <a:r>
              <a:rPr lang="en-CA" dirty="0"/>
              <a:t>) and Boolean Algebra, you can represent "Finite State Machines" (of which a general purpose computer is a special case) which can, in turn make deterministic calculations."</a:t>
            </a:r>
            <a:endParaRPr lang="en-CA"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345952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 programmer’s partner tells him: ‘Run to the store and pick up a loaf of bread. If they have eggs, get a dozen.’ The programmer comes home with 12 loaves of bread.</a:t>
            </a:r>
          </a:p>
          <a:p>
            <a:r>
              <a:rPr lang="en-CA" sz="1200" b="0" i="0" kern="1200" dirty="0">
                <a:solidFill>
                  <a:schemeClr val="tx1"/>
                </a:solidFill>
                <a:effectLst/>
                <a:latin typeface="+mn-lt"/>
                <a:ea typeface="+mn-ea"/>
                <a:cs typeface="+mn-cs"/>
              </a:rPr>
              <a:t>A programmer’s partner tells her:  'While you're out, get milk.'</a:t>
            </a:r>
            <a:endParaRPr lang="en-US" dirty="0"/>
          </a:p>
          <a:p>
            <a:endParaRPr lang="en-US" dirty="0"/>
          </a:p>
          <a:p>
            <a:r>
              <a:rPr lang="en-US" dirty="0"/>
              <a:t>GOTO is allowed only in real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Boolean expressions resolve to a simple TRUE or FALSE.</a:t>
            </a:r>
          </a:p>
          <a:p>
            <a:pPr marL="228600" indent="-228600">
              <a:buAutoNum type="arabicPeriod"/>
            </a:pPr>
            <a:r>
              <a:rPr lang="en-US" dirty="0"/>
              <a:t>If the Day of Week is Monday, then continue evaluating the expressions</a:t>
            </a:r>
          </a:p>
          <a:p>
            <a:pPr marL="685800" lvl="1" indent="-228600">
              <a:buAutoNum type="arabicPeriod"/>
            </a:pPr>
            <a:r>
              <a:rPr lang="en-US" dirty="0"/>
              <a:t>If today is not Monday, what should happen? (most languages stop at the first FALSE in a series of ANDs but some eval all causing problems.)</a:t>
            </a:r>
            <a:br>
              <a:rPr lang="en-US" dirty="0"/>
            </a:br>
            <a:r>
              <a:rPr lang="en-US" dirty="0" err="1"/>
              <a:t>e.f.</a:t>
            </a:r>
            <a:r>
              <a:rPr lang="en-US" dirty="0"/>
              <a:t> IF Divisor is NE zero AND (Value / Divisor LT zero) then…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If you have one or more classes on Monday, then continue evaluating the expressions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TRUE and TRUE = TRUE, continue evaluating the expressions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Are you sick? You’re here so lets assume you are not sick, i.e. the variable “sick” evaluates to FALSE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NOT FALSE is 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TRUE and TRUE = TRUE, so go to school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same logic can be expressed negatively with ORs instead of ANDs, and either reversing each comparison operator ( != instead of =, &lt;= instead of &gt;, </a:t>
            </a:r>
            <a:r>
              <a:rPr lang="en-US" strike="dblStrike" baseline="0" dirty="0"/>
              <a:t>NOT</a:t>
            </a:r>
            <a:r>
              <a:rPr lang="en-US" dirty="0"/>
              <a:t> instead of NOT ) or</a:t>
            </a:r>
            <a:br>
              <a:rPr lang="en-US" dirty="0"/>
            </a:br>
            <a:r>
              <a:rPr lang="en-US" dirty="0"/>
              <a:t>by negating each test: </a:t>
            </a:r>
            <a:r>
              <a:rPr lang="en-CA" dirty="0"/>
              <a:t>IF NOT </a:t>
            </a:r>
            <a:r>
              <a:rPr lang="en-CA" dirty="0" err="1"/>
              <a:t>DoW</a:t>
            </a:r>
            <a:r>
              <a:rPr lang="en-CA" dirty="0"/>
              <a:t> = Monday OR NOT </a:t>
            </a:r>
            <a:r>
              <a:rPr lang="en-CA" dirty="0" err="1"/>
              <a:t>classesMon</a:t>
            </a:r>
            <a:r>
              <a:rPr lang="en-CA" dirty="0"/>
              <a:t> &gt; 0 OR sick THEN { /* stay home */ } ELSE GOTO school;</a:t>
            </a:r>
            <a:br>
              <a:rPr lang="en-CA" dirty="0"/>
            </a:br>
            <a:r>
              <a:rPr lang="en-CA" dirty="0"/>
              <a:t>or IF </a:t>
            </a:r>
            <a:r>
              <a:rPr lang="en-CA" b="1" dirty="0"/>
              <a:t>NOT ( </a:t>
            </a:r>
            <a:r>
              <a:rPr lang="en-CA" dirty="0" err="1"/>
              <a:t>DoW</a:t>
            </a:r>
            <a:r>
              <a:rPr lang="en-CA" dirty="0"/>
              <a:t> = Monday AND </a:t>
            </a:r>
            <a:r>
              <a:rPr lang="en-CA" dirty="0" err="1"/>
              <a:t>classesMon</a:t>
            </a:r>
            <a:r>
              <a:rPr lang="en-CA" dirty="0"/>
              <a:t> &gt; 0 AND NOT sick </a:t>
            </a:r>
            <a:r>
              <a:rPr lang="en-CA" b="1" dirty="0"/>
              <a:t>) </a:t>
            </a:r>
            <a:r>
              <a:rPr lang="en-CA" dirty="0"/>
              <a:t> THEN { /* stay home */ } ELSE GOTO school;</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1" dirty="0"/>
              <a:t>But it is harder for most humans to understand a negative (the absence of something) than a positive (the presence of something).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It is also easier for a negative condition to be satisfied by mistake than a positive condition. </a:t>
            </a:r>
            <a:br>
              <a:rPr lang="en-US" b="1" dirty="0"/>
            </a:br>
            <a:r>
              <a:rPr lang="en-US" dirty="0"/>
              <a:t>E.g. In Real Life…simplified…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classes today, THEN go to school.  </a:t>
            </a:r>
            <a:r>
              <a:rPr lang="en-US" dirty="0">
                <a:sym typeface="Wingdings" panose="05000000000000000000" pitchFamily="2" charset="2"/>
              </a:rPr>
              <a:t> simple to understand, positively identifies a single condition and an action to be taken. Other conditions (e.g. FSOSS during Study Week, convocation) can be added in following ELSE IF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IF you </a:t>
            </a:r>
            <a:r>
              <a:rPr lang="en-US" dirty="0"/>
              <a:t>have no classes today, THEN stay home.  </a:t>
            </a:r>
            <a:r>
              <a:rPr lang="en-US" dirty="0">
                <a:sym typeface="Wingdings" panose="05000000000000000000" pitchFamily="2" charset="2"/>
              </a:rPr>
              <a:t> too broad, identifies a wide range of conditions that might not always be appropriate (you will miss FSOSS). No other conditions can be added in following ELSE IF statements.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logic expressions joined by AND must be true for the whole expression to resolve to TRUE. </a:t>
            </a:r>
            <a:br>
              <a:rPr lang="en-US" dirty="0"/>
            </a:br>
            <a:r>
              <a:rPr lang="en-US" dirty="0"/>
              <a:t>One FALSE negates any number of AND TRUEs. </a:t>
            </a:r>
          </a:p>
          <a:p>
            <a:r>
              <a:rPr lang="en-US" b="1" dirty="0"/>
              <a:t>OR starts a new condition.</a:t>
            </a:r>
            <a:r>
              <a:rPr lang="en-US" dirty="0"/>
              <a:t> </a:t>
            </a:r>
            <a:r>
              <a:rPr lang="en-CA" dirty="0"/>
              <a:t>OR connects two conditions and returns true if either or both conditions are true.</a:t>
            </a:r>
          </a:p>
          <a:p>
            <a:endParaRPr lang="en-US" dirty="0"/>
          </a:p>
          <a:p>
            <a:r>
              <a:rPr lang="en-US" dirty="0"/>
              <a:t>W</a:t>
            </a:r>
            <a:r>
              <a:rPr lang="en-CA" dirty="0"/>
              <a:t>rite your complex IF statements like this for readability and maintainability:   </a:t>
            </a:r>
          </a:p>
          <a:p>
            <a:r>
              <a:rPr lang="en-US" baseline="0" dirty="0">
                <a:latin typeface="Consolas" panose="020B0609020204030204" pitchFamily="49" charset="0"/>
              </a:rPr>
              <a:t>IF (…condition 1…) AND (…condition 1a…) AND … // everything must be true</a:t>
            </a:r>
            <a:br>
              <a:rPr lang="en-US" baseline="0" dirty="0">
                <a:latin typeface="Consolas" panose="020B0609020204030204" pitchFamily="49" charset="0"/>
              </a:rPr>
            </a:br>
            <a:r>
              <a:rPr lang="en-US" baseline="0" dirty="0">
                <a:latin typeface="Consolas" panose="020B0609020204030204" pitchFamily="49" charset="0"/>
              </a:rPr>
              <a:t>   OR (…condition 2…) AND ( (…condition 2x…) OR (…condition 2y…) ) // something must be true along with either ( this and/or that )</a:t>
            </a:r>
            <a:br>
              <a:rPr lang="en-US" baseline="0" dirty="0">
                <a:latin typeface="Consolas" panose="020B0609020204030204" pitchFamily="49" charset="0"/>
              </a:rPr>
            </a:br>
            <a:r>
              <a:rPr lang="en-US" baseline="0" dirty="0">
                <a:latin typeface="Consolas" panose="020B0609020204030204" pitchFamily="49" charset="0"/>
              </a:rPr>
              <a:t>   OR (…condition 3…)</a:t>
            </a:r>
            <a:br>
              <a:rPr lang="en-US" baseline="0" dirty="0">
                <a:latin typeface="Consolas" panose="020B0609020204030204" pitchFamily="49" charset="0"/>
              </a:rPr>
            </a:br>
            <a:r>
              <a:rPr lang="en-US" baseline="0" dirty="0">
                <a:latin typeface="Consolas" panose="020B0609020204030204" pitchFamily="49" charset="0"/>
              </a:rPr>
              <a:t>   OR (…condition 4…)</a:t>
            </a:r>
            <a:br>
              <a:rPr lang="en-US" baseline="0" dirty="0">
                <a:latin typeface="Consolas" panose="020B0609020204030204" pitchFamily="49" charset="0"/>
              </a:rPr>
            </a:br>
            <a:r>
              <a:rPr lang="en-US" baseline="0" dirty="0">
                <a:latin typeface="Consolas" panose="020B0609020204030204" pitchFamily="49" charset="0"/>
              </a:rPr>
              <a:t>{</a:t>
            </a:r>
            <a:br>
              <a:rPr lang="en-US" baseline="0" dirty="0">
                <a:latin typeface="Consolas" panose="020B0609020204030204" pitchFamily="49" charset="0"/>
              </a:rPr>
            </a:br>
            <a:r>
              <a:rPr lang="en-US" baseline="0" dirty="0">
                <a:latin typeface="Consolas" panose="020B0609020204030204" pitchFamily="49" charset="0"/>
              </a:rPr>
              <a:t>do stuff;</a:t>
            </a:r>
            <a:br>
              <a:rPr lang="en-US" baseline="0" dirty="0">
                <a:latin typeface="Consolas" panose="020B0609020204030204" pitchFamily="49" charset="0"/>
              </a:rPr>
            </a:br>
            <a:r>
              <a:rPr lang="en-US" baseline="0" dirty="0">
                <a:latin typeface="Consolas" panose="020B0609020204030204" pitchFamily="49" charset="0"/>
              </a:rPr>
              <a:t>}</a:t>
            </a:r>
            <a:br>
              <a:rPr lang="en-US" baseline="0" dirty="0">
                <a:latin typeface="Consolas" panose="020B0609020204030204" pitchFamily="49" charset="0"/>
              </a:rPr>
            </a:br>
            <a:endParaRPr lang="en-US" baseline="0" dirty="0">
              <a:latin typeface="Consolas" panose="020B0609020204030204" pitchFamily="49" charset="0"/>
            </a:endParaRPr>
          </a:p>
          <a:p>
            <a:r>
              <a:rPr lang="en-US" baseline="0" dirty="0">
                <a:latin typeface="Consolas" panose="020B0609020204030204" pitchFamily="49" charset="0"/>
              </a:rPr>
              <a:t>Complex Boolean expressions with ANDs and ORs often need parentheses:</a:t>
            </a:r>
            <a:br>
              <a:rPr lang="en-US" baseline="0" dirty="0">
                <a:latin typeface="Consolas" panose="020B0609020204030204" pitchFamily="49" charset="0"/>
              </a:rPr>
            </a:br>
            <a:r>
              <a:rPr lang="en-US" baseline="0" dirty="0">
                <a:latin typeface="Consolas" panose="020B0609020204030204" pitchFamily="49" charset="0"/>
              </a:rPr>
              <a:t>// go to school if you are healthy on a day when you have </a:t>
            </a:r>
            <a:r>
              <a:rPr lang="en-US" b="1" baseline="0" dirty="0">
                <a:latin typeface="Consolas" panose="020B0609020204030204" pitchFamily="49" charset="0"/>
              </a:rPr>
              <a:t>either </a:t>
            </a:r>
            <a:r>
              <a:rPr lang="en-US" baseline="0" dirty="0">
                <a:latin typeface="Consolas" panose="020B0609020204030204" pitchFamily="49" charset="0"/>
              </a:rPr>
              <a:t>classes </a:t>
            </a:r>
            <a:r>
              <a:rPr lang="en-US" b="1" baseline="0" dirty="0">
                <a:latin typeface="Consolas" panose="020B0609020204030204" pitchFamily="49" charset="0"/>
              </a:rPr>
              <a:t>or </a:t>
            </a:r>
            <a:r>
              <a:rPr lang="en-US" baseline="0" dirty="0">
                <a:latin typeface="Consolas" panose="020B0609020204030204" pitchFamily="49" charset="0"/>
              </a:rPr>
              <a:t>a group project meeting</a:t>
            </a:r>
          </a:p>
          <a:p>
            <a:r>
              <a:rPr lang="en-CA" baseline="0" dirty="0">
                <a:latin typeface="Consolas" panose="020B0609020204030204" pitchFamily="49" charset="0"/>
              </a:rPr>
              <a:t>IF </a:t>
            </a:r>
            <a:r>
              <a:rPr lang="en-CA" baseline="0" dirty="0" err="1">
                <a:latin typeface="Consolas" panose="020B0609020204030204" pitchFamily="49" charset="0"/>
              </a:rPr>
              <a:t>DoW</a:t>
            </a:r>
            <a:r>
              <a:rPr lang="en-CA" baseline="0" dirty="0">
                <a:latin typeface="Consolas" panose="020B0609020204030204" pitchFamily="49" charset="0"/>
              </a:rPr>
              <a:t> = Monday AND (</a:t>
            </a:r>
            <a:r>
              <a:rPr lang="en-CA" baseline="0" dirty="0" err="1">
                <a:latin typeface="Consolas" panose="020B0609020204030204" pitchFamily="49" charset="0"/>
              </a:rPr>
              <a:t>classesMon</a:t>
            </a:r>
            <a:r>
              <a:rPr lang="en-CA" baseline="0" dirty="0">
                <a:latin typeface="Consolas" panose="020B0609020204030204" pitchFamily="49" charset="0"/>
              </a:rPr>
              <a:t> &gt; 0 OR </a:t>
            </a:r>
            <a:r>
              <a:rPr lang="en-CA" baseline="0" dirty="0" err="1">
                <a:latin typeface="Consolas" panose="020B0609020204030204" pitchFamily="49" charset="0"/>
              </a:rPr>
              <a:t>haveGroupMeeting</a:t>
            </a:r>
            <a:r>
              <a:rPr lang="en-CA" baseline="0" dirty="0">
                <a:latin typeface="Consolas" panose="020B0609020204030204" pitchFamily="49" charset="0"/>
              </a:rPr>
              <a:t>) AND NOT sick THEN …</a:t>
            </a:r>
          </a:p>
          <a:p>
            <a:endParaRPr lang="en-US" dirty="0"/>
          </a:p>
          <a:p>
            <a:r>
              <a:rPr lang="en-US" dirty="0"/>
              <a:t>Software always has three Logical operators: AND, OR, NOT</a:t>
            </a:r>
          </a:p>
          <a:p>
            <a:r>
              <a:rPr lang="en-US" dirty="0"/>
              <a:t>Hardware logic gates have additional operators (NAND, NOR, XOR). Those operators are not usually implemented in software outside of bitwise operation which should be used only when unavoidably necessary.</a:t>
            </a:r>
          </a:p>
          <a:p>
            <a:endParaRPr lang="en-US" dirty="0"/>
          </a:p>
          <a:p>
            <a:r>
              <a:rPr lang="en-US" dirty="0"/>
              <a:t>C language was designed for efficiency, not readability.</a:t>
            </a:r>
          </a:p>
          <a:p>
            <a:r>
              <a:rPr lang="en-US" dirty="0"/>
              <a:t>https://en.wikipedia.org/wiki/Boolean_data_type#C,_C++,_Objective-C,_AWK</a:t>
            </a:r>
          </a:p>
          <a:p>
            <a:r>
              <a:rPr lang="en-CA" dirty="0"/>
              <a:t>Initial implementations of the language </a:t>
            </a:r>
            <a:r>
              <a:rPr lang="en-CA" dirty="0">
                <a:hlinkClick r:id="rId3" tooltip="C (programming language)"/>
              </a:rPr>
              <a:t>C</a:t>
            </a:r>
            <a:r>
              <a:rPr lang="en-CA" dirty="0"/>
              <a:t> (1972) provided no Boolean type, and to this day Boolean values are commonly represented by integers (</a:t>
            </a:r>
            <a:r>
              <a:rPr lang="en-CA" dirty="0" err="1"/>
              <a:t>ints</a:t>
            </a:r>
            <a:r>
              <a:rPr lang="en-CA" dirty="0"/>
              <a:t>) in C programs. The comparison operators (&gt;, ==, etc.) are defined to return a signed integer (int) result, either 0 (for false) or 1 (for true). Logical operators (&amp;&amp;, ||, !, etc.) and condition-testing statements (if, while) assume that zero is false and all other values are true. </a:t>
            </a:r>
          </a:p>
          <a:p>
            <a:endParaRPr lang="en-CA" dirty="0"/>
          </a:p>
          <a:p>
            <a:r>
              <a:rPr lang="en-CA" dirty="0"/>
              <a:t>By including the header </a:t>
            </a:r>
            <a:r>
              <a:rPr lang="en-CA" b="1" dirty="0" err="1"/>
              <a:t>stdbool.h</a:t>
            </a:r>
            <a:r>
              <a:rPr lang="en-CA" dirty="0"/>
              <a:t>, one can use the more intuitive name </a:t>
            </a:r>
            <a:r>
              <a:rPr lang="en-CA" b="1" dirty="0"/>
              <a:t>bool</a:t>
            </a:r>
            <a:r>
              <a:rPr lang="en-CA" dirty="0"/>
              <a:t> and the constants </a:t>
            </a:r>
            <a:r>
              <a:rPr lang="en-CA" b="1" dirty="0"/>
              <a:t>true </a:t>
            </a:r>
            <a:r>
              <a:rPr lang="en-CA" dirty="0"/>
              <a:t>and </a:t>
            </a:r>
            <a:r>
              <a:rPr lang="en-CA" b="1" dirty="0"/>
              <a:t>false</a:t>
            </a:r>
            <a:r>
              <a:rPr lang="en-CA" dirty="0"/>
              <a:t>. The language guarantees that any two true bool types will compare as equal (which is unreliable when using </a:t>
            </a:r>
            <a:r>
              <a:rPr lang="en-CA" dirty="0" err="1"/>
              <a:t>ints</a:t>
            </a:r>
            <a:r>
              <a:rPr lang="en-CA" dirty="0"/>
              <a:t> for logic, e.g. True1=1 and True2=2 are both considered true but True1 == True2 is FALSE).</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12</a:t>
            </a:fld>
            <a:endParaRPr lang="en-US"/>
          </a:p>
        </p:txBody>
      </p:sp>
    </p:spTree>
    <p:extLst>
      <p:ext uri="{BB962C8B-B14F-4D97-AF65-F5344CB8AC3E}">
        <p14:creationId xmlns:p14="http://schemas.microsoft.com/office/powerpoint/2010/main" val="3962863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Binary is easy for computers and hard for humans. </a:t>
            </a:r>
          </a:p>
          <a:p>
            <a:r>
              <a:rPr lang="en-US" dirty="0"/>
              <a:t>Humans understand ones, tens, hundreds, thousands, i.e. orders of magnitude. </a:t>
            </a:r>
          </a:p>
          <a:p>
            <a:r>
              <a:rPr lang="en-US" dirty="0"/>
              <a:t>Computers do too but in base 2 according to the 8 bit byte – the computer's order of magnitude.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programmers we need to conceptualize binary orders of magnitude.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integer length is needed to hold 2020? Is 8 bits enough? 16? 32? Is 64 too much of a memory hog?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bits do you need to store 2020 in binary? 11, therefore we need at least a short int. Who would know this off the top of their head?</a:t>
            </a:r>
          </a:p>
          <a:p>
            <a:r>
              <a:rPr lang="en-CA" dirty="0"/>
              <a:t>What is the maximum value for a signed int32? 2,147,483,647 </a:t>
            </a:r>
            <a:r>
              <a:rPr lang="en-CA" sz="1200" b="0" i="0" kern="1200" dirty="0">
                <a:solidFill>
                  <a:schemeClr val="tx1"/>
                </a:solidFill>
                <a:effectLst/>
                <a:latin typeface="+mn-lt"/>
                <a:ea typeface="+mn-ea"/>
                <a:cs typeface="+mn-cs"/>
              </a:rPr>
              <a:t>If you think the value is too hard to remember in base 10, it’s easy in base 2, it’s 31 ones: 1111111111111111111111111111111 (not 32 ones – that is likely minus 1)  </a:t>
            </a:r>
            <a:r>
              <a:rPr lang="en-CA" dirty="0"/>
              <a:t>The easiest way to remember the exact value is to get a tattoo.  </a:t>
            </a:r>
            <a:r>
              <a:rPr lang="en-US" dirty="0"/>
              <a:t>O</a:t>
            </a:r>
            <a:r>
              <a:rPr lang="en-CA" dirty="0"/>
              <a:t>r, just remember +/- 2 billion.</a:t>
            </a:r>
          </a:p>
          <a:p>
            <a:endParaRPr lang="en-US" dirty="0"/>
          </a:p>
          <a:p>
            <a:r>
              <a:rPr lang="en-US" dirty="0"/>
              <a:t>You must remember </a:t>
            </a:r>
            <a:r>
              <a:rPr lang="en-US" b="1" dirty="0"/>
              <a:t>32767 </a:t>
            </a:r>
            <a:r>
              <a:rPr lang="en-US" b="0" dirty="0"/>
              <a:t>the max value of a 16 bit signed integer.</a:t>
            </a:r>
          </a:p>
          <a:p>
            <a:r>
              <a:rPr lang="en-CA" dirty="0"/>
              <a:t>65,536 values = 256 × 256</a:t>
            </a:r>
          </a:p>
          <a:p>
            <a:endParaRPr lang="en-US" dirty="0"/>
          </a:p>
          <a:p>
            <a:r>
              <a:rPr lang="en-US" dirty="0"/>
              <a:t>Integers come only in multiples of </a:t>
            </a:r>
            <a:r>
              <a:rPr lang="en-US" b="1" dirty="0"/>
              <a:t>the 8-bit byte “word” or register size, the smallest unit of data in computer architecture.</a:t>
            </a:r>
            <a:br>
              <a:rPr lang="en-US" dirty="0"/>
            </a:br>
            <a:r>
              <a:rPr lang="en-US" dirty="0"/>
              <a:t>https://en.wikipedia.org/wiki/Integer_(computer_science)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a:t>
            </a:r>
            <a:r>
              <a:rPr lang="en-CA" sz="1200" b="0" i="0" kern="1200" dirty="0">
                <a:solidFill>
                  <a:schemeClr val="tx1"/>
                </a:solidFill>
                <a:effectLst/>
                <a:latin typeface="Consolas" panose="020B0609020204030204" pitchFamily="49" charset="0"/>
                <a:ea typeface="+mn-ea"/>
                <a:cs typeface="+mn-cs"/>
              </a:rPr>
              <a:t>long </a:t>
            </a:r>
            <a:r>
              <a:rPr lang="en-CA" sz="1200" b="0" i="0" kern="1200" dirty="0" err="1">
                <a:solidFill>
                  <a:schemeClr val="tx1"/>
                </a:solidFill>
                <a:effectLst/>
                <a:latin typeface="Consolas" panose="020B0609020204030204" pitchFamily="49" charset="0"/>
                <a:ea typeface="+mn-ea"/>
                <a:cs typeface="+mn-cs"/>
              </a:rPr>
              <a:t>long</a:t>
            </a:r>
            <a:r>
              <a:rPr lang="en-CA" sz="1200" b="0" i="0" kern="1200" dirty="0">
                <a:solidFill>
                  <a:schemeClr val="tx1"/>
                </a:solidFill>
                <a:effectLst/>
                <a:latin typeface="Consolas" panose="020B0609020204030204" pitchFamily="49" charset="0"/>
                <a:ea typeface="+mn-ea"/>
                <a:cs typeface="+mn-cs"/>
              </a:rPr>
              <a:t> </a:t>
            </a:r>
            <a:r>
              <a:rPr lang="en-CA" sz="1200" b="0" i="0" kern="1200" dirty="0">
                <a:solidFill>
                  <a:schemeClr val="tx1"/>
                </a:solidFill>
                <a:effectLst/>
                <a:latin typeface="+mn-lt"/>
                <a:ea typeface="+mn-ea"/>
                <a:cs typeface="+mn-cs"/>
              </a:rPr>
              <a:t>or </a:t>
            </a:r>
            <a:r>
              <a:rPr lang="en-CA" sz="1200" b="0" i="1" kern="1200" dirty="0">
                <a:solidFill>
                  <a:schemeClr val="tx1"/>
                </a:solidFill>
                <a:effectLst/>
                <a:latin typeface="+mn-lt"/>
                <a:ea typeface="+mn-ea"/>
                <a:cs typeface="+mn-cs"/>
              </a:rPr>
              <a:t>big integer</a:t>
            </a:r>
            <a:r>
              <a:rPr lang="en-CA" sz="1200" b="0" i="0" kern="1200" dirty="0">
                <a:solidFill>
                  <a:schemeClr val="tx1"/>
                </a:solidFill>
                <a:effectLst/>
                <a:latin typeface="+mn-lt"/>
                <a:ea typeface="+mn-ea"/>
                <a:cs typeface="+mn-cs"/>
              </a:rPr>
              <a:t> (IBM’s BIGINT) is a 64-bit binary integer with a range of -9,223,372,036,854,775,808 to +9223372036854775807.  That’s a 9 with 18 zeros or 9 quintillion.</a:t>
            </a:r>
            <a:endParaRPr lang="en-US" dirty="0"/>
          </a:p>
          <a:p>
            <a:endParaRPr lang="en-US" dirty="0"/>
          </a:p>
          <a:p>
            <a:r>
              <a:rPr lang="en-US" dirty="0"/>
              <a:t>CPUs address similar amounts of RAM depending on their addressing bit width: </a:t>
            </a:r>
          </a:p>
          <a:p>
            <a:r>
              <a:rPr lang="en-US" dirty="0"/>
              <a:t>32 bit processors or operating systems can address a maximum of 4GB RAM</a:t>
            </a:r>
          </a:p>
          <a:p>
            <a:r>
              <a:rPr lang="en-US" dirty="0"/>
              <a:t>32 bit application software can address only 2GB of memory for variables and it’s own data (the rest of RAM is for the OS and the program itself) regardless of whether it runs on a 32-bit or 64-bit OS.</a:t>
            </a:r>
          </a:p>
          <a:p>
            <a:r>
              <a:rPr lang="en-US" dirty="0"/>
              <a:t>64 bit application software can </a:t>
            </a:r>
            <a:r>
              <a:rPr lang="en-CA" sz="1200" b="0" i="0" kern="1200" dirty="0">
                <a:solidFill>
                  <a:schemeClr val="tx1"/>
                </a:solidFill>
                <a:effectLst/>
                <a:latin typeface="+mn-lt"/>
                <a:ea typeface="+mn-ea"/>
                <a:cs typeface="+mn-cs"/>
              </a:rPr>
              <a:t>support up to 128GB of memory </a:t>
            </a:r>
            <a:r>
              <a:rPr lang="en-US" dirty="0"/>
              <a:t>but must be compiled, tested, and run on a 64-bit platform.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Bill Gates never said, "640K ought to be enough for anybody" defending the IBM PC's 640KB usable RAM limit at the introduction in 1981. Gates did say, "I've said some stupid things and some wrong things, but not that. No one involved in computers would ever say that a certain amount of memory is enough for all time." and "The machine was going to be 512K at one point, and we kept pushing it up".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t>https://msdn.microsoft.com/en-us/library/0b726ydb.aspx</a:t>
            </a:r>
          </a:p>
          <a:p>
            <a:r>
              <a:rPr lang="en-US" dirty="0"/>
              <a:t>http://en.cppreference.com/w/c/types/integer</a:t>
            </a:r>
          </a:p>
          <a:p>
            <a:r>
              <a:rPr lang="en-US" dirty="0"/>
              <a:t>https://en.wikipedia.org/wiki/C_data_types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239743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http://en.wikipedia.org/wiki/Integer_overflow</a:t>
            </a:r>
          </a:p>
          <a:p>
            <a:r>
              <a:rPr lang="en-US" dirty="0"/>
              <a:t>INT_MAX and INT_MIN </a:t>
            </a:r>
            <a:r>
              <a:rPr lang="en-US" dirty="0">
                <a:sym typeface="Wingdings" panose="05000000000000000000" pitchFamily="2" charset="2"/>
              </a:rPr>
              <a:t> all languages can tell you what the maximum/minimum value of an INT is. Same for other data types: </a:t>
            </a:r>
            <a:r>
              <a:rPr lang="en-US" i="1" dirty="0" err="1">
                <a:sym typeface="Wingdings" panose="05000000000000000000" pitchFamily="2" charset="2"/>
              </a:rPr>
              <a:t>type</a:t>
            </a:r>
            <a:r>
              <a:rPr lang="en-US" dirty="0" err="1">
                <a:sym typeface="Wingdings" panose="05000000000000000000" pitchFamily="2" charset="2"/>
              </a:rPr>
              <a:t>_MAX</a:t>
            </a:r>
            <a:r>
              <a:rPr lang="en-US" dirty="0">
                <a:sym typeface="Wingdings" panose="05000000000000000000" pitchFamily="2" charset="2"/>
              </a:rPr>
              <a:t>  </a:t>
            </a:r>
            <a:r>
              <a:rPr lang="en-US" i="1" dirty="0" err="1">
                <a:sym typeface="Wingdings" panose="05000000000000000000" pitchFamily="2" charset="2"/>
              </a:rPr>
              <a:t>type</a:t>
            </a:r>
            <a:r>
              <a:rPr lang="en-US" dirty="0" err="1">
                <a:sym typeface="Wingdings" panose="05000000000000000000" pitchFamily="2" charset="2"/>
              </a:rPr>
              <a:t>_MIN</a:t>
            </a:r>
            <a:endParaRPr lang="en-US" dirty="0"/>
          </a:p>
          <a:p>
            <a:endParaRPr lang="en-US" dirty="0"/>
          </a:p>
          <a:p>
            <a:r>
              <a:rPr lang="en-US" dirty="0"/>
              <a:t>Integer overflow happened to Gangnam Style</a:t>
            </a:r>
          </a:p>
          <a:p>
            <a:r>
              <a:rPr lang="en-CA" dirty="0"/>
              <a:t>https://www.youtube.com/watch?v=9bZkp7q19f0  at 2,757,501,680+ views as of 2017 Winter term, 3,221,459,476 views as of 2018-10-08.</a:t>
            </a:r>
          </a:p>
          <a:p>
            <a:r>
              <a:rPr lang="en-CA" dirty="0"/>
              <a:t>https://arstechnica.com/information-technology/2014/12/gangnam-style-overflows-int_max-forces-youtube-to-go-64-bit/</a:t>
            </a:r>
          </a:p>
          <a:p>
            <a:r>
              <a:rPr lang="en-CA" dirty="0"/>
              <a:t>https://www.wired.com/2014/12/gangnam-style-youtube-math/ </a:t>
            </a:r>
          </a:p>
          <a:p>
            <a:endParaRPr lang="en-US" dirty="0"/>
          </a:p>
          <a:p>
            <a:r>
              <a:rPr lang="en-US" dirty="0"/>
              <a:t>24 </a:t>
            </a:r>
            <a:r>
              <a:rPr lang="en-US" dirty="0" err="1"/>
              <a:t>hrs</a:t>
            </a:r>
            <a:r>
              <a:rPr lang="en-US" dirty="0"/>
              <a:t> * 60 min per </a:t>
            </a:r>
            <a:r>
              <a:rPr lang="en-US" dirty="0" err="1"/>
              <a:t>hr</a:t>
            </a:r>
            <a:r>
              <a:rPr lang="en-US" dirty="0"/>
              <a:t> * 60 sec per min * 100 per sec = 8,640,000 </a:t>
            </a:r>
            <a:r>
              <a:rPr lang="en-US" b="1" dirty="0"/>
              <a:t>hundredths</a:t>
            </a:r>
            <a:r>
              <a:rPr lang="en-US" dirty="0"/>
              <a:t> of seconds in a day</a:t>
            </a:r>
            <a:br>
              <a:rPr lang="en-US" dirty="0"/>
            </a:br>
            <a:r>
              <a:rPr lang="en-US" dirty="0"/>
              <a:t>MAX_INT value divided by X units counted per day = Y days before overflow.</a:t>
            </a:r>
          </a:p>
          <a:p>
            <a:endParaRPr lang="en-US" dirty="0"/>
          </a:p>
          <a:p>
            <a:r>
              <a:rPr lang="en-CA" sz="1200" b="0" i="0" kern="1200" dirty="0">
                <a:solidFill>
                  <a:schemeClr val="tx1"/>
                </a:solidFill>
                <a:effectLst/>
                <a:latin typeface="+mn-lt"/>
                <a:ea typeface="+mn-ea"/>
                <a:cs typeface="+mn-cs"/>
              </a:rPr>
              <a:t>https://www.flightglobal.com/news/articles/faa-orders-new-787-electrical-fix-to-prevent-power-f-411794/</a:t>
            </a:r>
          </a:p>
          <a:p>
            <a:r>
              <a:rPr lang="en-CA" sz="1200" b="0" i="0" kern="1200" dirty="0">
                <a:solidFill>
                  <a:schemeClr val="tx1"/>
                </a:solidFill>
                <a:effectLst/>
                <a:latin typeface="+mn-lt"/>
                <a:ea typeface="+mn-ea"/>
                <a:cs typeface="+mn-cs"/>
              </a:rPr>
              <a:t>https://www.federalregister.gov/documents/2015/05/01/2015-10066/airworthiness-directives-the-boeing-company-airplanes</a:t>
            </a:r>
          </a:p>
          <a:p>
            <a:r>
              <a:rPr lang="en-CA" sz="1200" b="0" i="0" kern="1200" dirty="0">
                <a:solidFill>
                  <a:schemeClr val="tx1"/>
                </a:solidFill>
                <a:effectLst/>
                <a:latin typeface="+mn-lt"/>
                <a:ea typeface="+mn-ea"/>
                <a:cs typeface="+mn-cs"/>
              </a:rPr>
              <a:t>On 30 April 2015, the Federal Aviation Authority ordered Boeing 787 Dreamliner operators to reset the electrical system to avoid a signed integer overflow which could lead to complete loss of normal electrical power and </a:t>
            </a:r>
            <a:r>
              <a:rPr lang="en-CA" sz="1200" b="0" i="0" u="none" strike="noStrike" kern="1200" dirty="0">
                <a:solidFill>
                  <a:schemeClr val="tx1"/>
                </a:solidFill>
                <a:effectLst/>
                <a:latin typeface="+mn-lt"/>
                <a:ea typeface="+mn-ea"/>
                <a:cs typeface="+mn-cs"/>
              </a:rPr>
              <a:t>a switch </a:t>
            </a:r>
            <a:r>
              <a:rPr lang="en-CA" sz="1200" b="0" i="0" kern="1200" dirty="0">
                <a:solidFill>
                  <a:schemeClr val="tx1"/>
                </a:solidFill>
                <a:effectLst/>
                <a:latin typeface="+mn-lt"/>
                <a:ea typeface="+mn-ea"/>
                <a:cs typeface="+mn-cs"/>
              </a:rPr>
              <a:t>to emergency systems. </a:t>
            </a:r>
            <a:r>
              <a:rPr lang="en-CA" dirty="0"/>
              <a:t>“If the four main Generator Control Units (for one A/C generator on each engine plus backup generators) were powered up at the same time, after 248 days of continuous power, all four GCUs will go into failsafe mode at the same time, resulting in a loss of all AC electrical power regardless of flight phase.”</a:t>
            </a:r>
          </a:p>
          <a:p>
            <a:r>
              <a:rPr lang="en-CA" dirty="0"/>
              <a:t>Note that each Generator had a mechanical backup but there was no backup for the software control system – there was only one that controlled everything.</a:t>
            </a:r>
          </a:p>
          <a:p>
            <a:r>
              <a:rPr lang="en-CA" sz="1200" b="0" i="0" kern="1200" dirty="0">
                <a:solidFill>
                  <a:schemeClr val="tx1"/>
                </a:solidFill>
                <a:effectLst/>
                <a:latin typeface="+mn-lt"/>
                <a:ea typeface="+mn-ea"/>
                <a:cs typeface="+mn-cs"/>
              </a:rPr>
              <a:t>This didn't happen because planes were shutdown for service before 248 days had passed.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Boeing issued a software update in the fourth quarter of 2015. The error could happen after 248.55 days of continuous operation indicating a 32-bit signed integer. (2,147,483,647 / 100 hundredths / 60 seconds / 60 minutes / 24 hours) If they had counted full seconds, it would not have happened for 24855 days or 68 years of continuous operation. That’s still a bit tight; Douglas DC-3’s have been flying for 70+ years. If the programmer specified a “long </a:t>
            </a:r>
            <a:r>
              <a:rPr lang="en-CA" sz="1200" b="0" i="0" kern="1200" dirty="0" err="1">
                <a:solidFill>
                  <a:schemeClr val="tx1"/>
                </a:solidFill>
                <a:effectLst/>
                <a:latin typeface="+mn-lt"/>
                <a:ea typeface="+mn-ea"/>
                <a:cs typeface="+mn-cs"/>
              </a:rPr>
              <a:t>long</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int</a:t>
            </a:r>
            <a:r>
              <a:rPr lang="en-CA" sz="1200" b="0" i="0" kern="1200" dirty="0">
                <a:solidFill>
                  <a:schemeClr val="tx1"/>
                </a:solidFill>
                <a:effectLst/>
                <a:latin typeface="+mn-lt"/>
                <a:ea typeface="+mn-ea"/>
                <a:cs typeface="+mn-cs"/>
              </a:rPr>
              <a:t>; it would have taken 3 billion years to overflow the counting of hundredths of a second.</a:t>
            </a:r>
          </a:p>
          <a:p>
            <a:endParaRPr lang="en-US"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According to Boeing's records, all jets in the fleet have been powered off and turned back on as part of routine maintenance, so there is no imminent danger of a plane losing power. (i.e. the counter runs in memory and is initialized on a cold boot) </a:t>
            </a:r>
            <a:r>
              <a:rPr lang="en-CA" dirty="0"/>
              <a:t>But, as the WSJ notes, the Dreamliner has run into other technical glitches, which were often worst right after powering up. Boeing has suggested allowing extra time for the plane to boot up, but in practice, airlines sometimes just keep the planes on to avoid the extra headache. </a:t>
            </a:r>
            <a:endParaRPr lang="en-CA"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What if the analyst mis-wrote or the programmer mis-read the specs and implemented </a:t>
            </a:r>
            <a:r>
              <a:rPr lang="en-US" sz="1200" b="1" i="0" u="sng" kern="1200" dirty="0">
                <a:solidFill>
                  <a:schemeClr val="tx1"/>
                </a:solidFill>
                <a:effectLst/>
                <a:latin typeface="+mn-lt"/>
                <a:ea typeface="+mn-ea"/>
                <a:cs typeface="+mn-cs"/>
              </a:rPr>
              <a:t>cumulative</a:t>
            </a:r>
            <a:r>
              <a:rPr lang="en-US" sz="1200" b="1" i="0" kern="1200" dirty="0">
                <a:solidFill>
                  <a:schemeClr val="tx1"/>
                </a:solidFill>
                <a:effectLst/>
                <a:latin typeface="+mn-lt"/>
                <a:ea typeface="+mn-ea"/>
                <a:cs typeface="+mn-cs"/>
              </a:rPr>
              <a:t> instead of </a:t>
            </a:r>
            <a:r>
              <a:rPr lang="en-US" sz="1200" b="1" i="1" kern="1200" dirty="0">
                <a:solidFill>
                  <a:schemeClr val="tx1"/>
                </a:solidFill>
                <a:effectLst/>
                <a:latin typeface="+mn-lt"/>
                <a:ea typeface="+mn-ea"/>
                <a:cs typeface="+mn-cs"/>
              </a:rPr>
              <a:t>continuous </a:t>
            </a:r>
            <a:r>
              <a:rPr lang="en-US" sz="1200" b="1" i="0" kern="1200" dirty="0">
                <a:solidFill>
                  <a:schemeClr val="tx1"/>
                </a:solidFill>
                <a:effectLst/>
                <a:latin typeface="+mn-lt"/>
                <a:ea typeface="+mn-ea"/>
                <a:cs typeface="+mn-cs"/>
              </a:rPr>
              <a:t>operation; the value would have been stored in </a:t>
            </a:r>
            <a:r>
              <a:rPr lang="en-US" sz="1200" b="1" i="0" u="sng" kern="1200" dirty="0">
                <a:solidFill>
                  <a:schemeClr val="tx1"/>
                </a:solidFill>
                <a:effectLst/>
                <a:latin typeface="+mn-lt"/>
                <a:ea typeface="+mn-ea"/>
                <a:cs typeface="+mn-cs"/>
              </a:rPr>
              <a:t>non</a:t>
            </a:r>
            <a:r>
              <a:rPr lang="en-US" sz="1200" b="1" i="0" kern="1200" dirty="0">
                <a:solidFill>
                  <a:schemeClr val="tx1"/>
                </a:solidFill>
                <a:effectLst/>
                <a:latin typeface="+mn-lt"/>
                <a:ea typeface="+mn-ea"/>
                <a:cs typeface="+mn-cs"/>
              </a:rPr>
              <a:t>-volatile memory to remember operation time. Planes would have been doing emergency landings or possibly crashing on take off or landing after 8 months in service. </a:t>
            </a:r>
          </a:p>
          <a:p>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much bigger issue </a:t>
            </a:r>
            <a:r>
              <a:rPr lang="en-US" sz="1200" b="0" i="0" kern="1200" dirty="0">
                <a:solidFill>
                  <a:schemeClr val="tx1"/>
                </a:solidFill>
                <a:effectLst/>
                <a:latin typeface="+mn-lt"/>
                <a:ea typeface="+mn-ea"/>
                <a:cs typeface="+mn-cs"/>
              </a:rPr>
              <a:t>is that </a:t>
            </a:r>
            <a:r>
              <a:rPr lang="en-US" sz="1200" b="1" i="0" kern="1200" dirty="0">
                <a:solidFill>
                  <a:schemeClr val="tx1"/>
                </a:solidFill>
                <a:effectLst/>
                <a:latin typeface="+mn-lt"/>
                <a:ea typeface="+mn-ea"/>
                <a:cs typeface="+mn-cs"/>
              </a:rPr>
              <a:t>only the hardware had backup</a:t>
            </a:r>
            <a:r>
              <a:rPr lang="en-US" sz="1200" b="0" i="0" kern="1200" dirty="0">
                <a:solidFill>
                  <a:schemeClr val="tx1"/>
                </a:solidFill>
                <a:effectLst/>
                <a:latin typeface="+mn-lt"/>
                <a:ea typeface="+mn-ea"/>
                <a:cs typeface="+mn-cs"/>
              </a:rPr>
              <a:t>, each mechanical-electrical generator had a backup </a:t>
            </a:r>
            <a:r>
              <a:rPr lang="en-US" sz="1200" b="1" i="0" kern="1200" dirty="0">
                <a:solidFill>
                  <a:schemeClr val="tx1"/>
                </a:solidFill>
                <a:effectLst/>
                <a:latin typeface="+mn-lt"/>
                <a:ea typeface="+mn-ea"/>
                <a:cs typeface="+mn-cs"/>
              </a:rPr>
              <a:t>BUT THE SAME SOFTWARE SYSTEM CONTROLLED THEM ALL</a:t>
            </a:r>
            <a:r>
              <a:rPr lang="en-US" sz="1200" b="0" i="0" kern="1200" dirty="0">
                <a:solidFill>
                  <a:schemeClr val="tx1"/>
                </a:solidFill>
                <a:effectLst/>
                <a:latin typeface="+mn-lt"/>
                <a:ea typeface="+mn-ea"/>
                <a:cs typeface="+mn-cs"/>
              </a:rPr>
              <a:t>. The software had no backup, nothing to check whether the decisions made by the controlling software were reasonable and confirmed by an independent external measurement.</a:t>
            </a:r>
          </a:p>
          <a:p>
            <a:r>
              <a:rPr lang="en-US" sz="1200" b="0" i="0" kern="1200" dirty="0">
                <a:solidFill>
                  <a:schemeClr val="tx1"/>
                </a:solidFill>
                <a:effectLst/>
                <a:latin typeface="+mn-lt"/>
                <a:ea typeface="+mn-ea"/>
                <a:cs typeface="+mn-cs"/>
              </a:rPr>
              <a:t>"</a:t>
            </a:r>
            <a:r>
              <a:rPr lang="en-CA" dirty="0"/>
              <a:t>If you are trying to design highly reliable systems and redundancy is an important part of your safety case, then you’d damn well better give a lot of thought to common mode failures of the software system. In this case, Boeing clearly had not, resulting in a supposedly fail-proof system that actually has a trivially simple catastrophic failure mode.</a:t>
            </a:r>
            <a:r>
              <a:rPr lang="en-US" sz="1200" b="0" i="0" kern="1200" dirty="0">
                <a:solidFill>
                  <a:schemeClr val="tx1"/>
                </a:solidFill>
                <a:effectLst/>
                <a:latin typeface="+mn-lt"/>
                <a:ea typeface="+mn-ea"/>
                <a:cs typeface="+mn-cs"/>
              </a:rPr>
              <a:t>"  – </a:t>
            </a:r>
            <a:r>
              <a:rPr lang="en-CA" sz="1200" b="0" i="0" kern="1200" dirty="0">
                <a:solidFill>
                  <a:schemeClr val="tx1"/>
                </a:solidFill>
                <a:effectLst/>
                <a:latin typeface="+mn-lt"/>
                <a:ea typeface="+mn-ea"/>
                <a:cs typeface="+mn-cs"/>
              </a:rPr>
              <a:t>https://embeddedgurus.com/stack-overflow/2015/05/boeing-dreamliner-bug/</a:t>
            </a:r>
          </a:p>
          <a:p>
            <a:endParaRPr lang="en-US" sz="1200" b="1"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Boeing 737 Max crashes in 2018 &amp; 2019</a:t>
            </a:r>
          </a:p>
          <a:p>
            <a:r>
              <a:rPr lang="en-CA" sz="1200" b="0" i="0" kern="1200" dirty="0">
                <a:solidFill>
                  <a:schemeClr val="tx1"/>
                </a:solidFill>
                <a:effectLst/>
                <a:latin typeface="+mn-lt"/>
                <a:ea typeface="+mn-ea"/>
                <a:cs typeface="+mn-cs"/>
              </a:rPr>
              <a:t>the underlying problem isn’t really software; it’s with the effort to use software to get around a whole host of other problems, i.e. mechanical design kludges to fit bigger engines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don’t blame software that’s the band aid for many other engineering and economic forces in effect.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https://www.vox.com/business-and-finance/2019/3/29/18281270/737-max-faa-scandal-explained</a:t>
            </a:r>
          </a:p>
          <a:p>
            <a:endParaRPr lang="en-US" sz="1200" b="1" i="0" kern="1200" dirty="0">
              <a:solidFill>
                <a:schemeClr val="tx1"/>
              </a:solidFill>
              <a:effectLst/>
              <a:latin typeface="+mn-lt"/>
              <a:ea typeface="+mn-ea"/>
              <a:cs typeface="+mn-cs"/>
            </a:endParaRPr>
          </a:p>
          <a:p>
            <a:r>
              <a:rPr lang="en-US" dirty="0"/>
              <a:t>Very big (long </a:t>
            </a:r>
            <a:r>
              <a:rPr lang="en-US" dirty="0" err="1"/>
              <a:t>int</a:t>
            </a:r>
            <a:r>
              <a:rPr lang="en-US" dirty="0"/>
              <a:t>) and very little things (hundredths of a second) are hard to gauge. </a:t>
            </a:r>
          </a:p>
          <a:p>
            <a:r>
              <a:rPr lang="en-US" dirty="0"/>
              <a:t>https://en.wikipedia.org/wiki/Integer_overflow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end of 32-bit time: </a:t>
            </a:r>
            <a:r>
              <a:rPr lang="en-CA" b="1" dirty="0"/>
              <a:t>January 19, 2038 03:14:07 </a:t>
            </a:r>
            <a:r>
              <a:rPr lang="en-CA" b="0" dirty="0"/>
              <a:t>for the </a:t>
            </a:r>
            <a:r>
              <a:rPr lang="en-CA" dirty="0"/>
              <a:t>UNIX epoch beginning 1970-01-01T00:00:00Z</a:t>
            </a:r>
            <a:endParaRPr lang="en-C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Unix systems record time values as the number of seconds, positive or negative, since 00:00:00 UTC on January 1, 1970. 32-bit systems use a signed 32-bit integer for this which gives a range of 1970 +/- 68.05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But 2,147,483,647 seconds after that date, the integer value will wrap around. On January 19, 2038, at 03:14:07 in the morning, 32-bit Unix systems will go back in time 136.1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Not a problem for any contemporary UNIX system, they are all 64-bit. But 32-bit embedded systems are still a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Per </a:t>
            </a:r>
            <a:r>
              <a:rPr lang="en-US" dirty="0"/>
              <a:t>https://en.wikipedia.org/wiki/Year_2038_problem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t>
            </a:r>
            <a:r>
              <a:rPr lang="en-CA" dirty="0"/>
              <a:t>There is no universal solution for the Year 2038 problem. Any change to the definition of the </a:t>
            </a:r>
            <a:r>
              <a:rPr lang="en-CA" dirty="0" err="1"/>
              <a:t>time_t</a:t>
            </a:r>
            <a:r>
              <a:rPr lang="en-CA" dirty="0"/>
              <a:t> data type would result in </a:t>
            </a:r>
            <a:r>
              <a:rPr lang="en-CA" dirty="0">
                <a:hlinkClick r:id="rId3" tooltip="Binary code compatibility"/>
              </a:rPr>
              <a:t>code compatibility</a:t>
            </a:r>
            <a:r>
              <a:rPr lang="en-CA" dirty="0"/>
              <a:t> problems in any application in which date and time representations are dependent on the nature of the signed 32-bit </a:t>
            </a:r>
            <a:r>
              <a:rPr lang="en-CA" dirty="0" err="1"/>
              <a:t>time_t</a:t>
            </a:r>
            <a:r>
              <a:rPr lang="en-CA" dirty="0"/>
              <a:t> integer. For example, changing </a:t>
            </a:r>
            <a:r>
              <a:rPr lang="en-CA" dirty="0" err="1"/>
              <a:t>time_t</a:t>
            </a:r>
            <a:r>
              <a:rPr lang="en-CA" dirty="0"/>
              <a:t> to an unsigned 32-bit integer, which would extend the range to the year 2106, would adversely affect programs that store, retrieve, or manipulate dates prior to 1970, as such dates are represented by negative numbers. Increasing the size of the </a:t>
            </a:r>
            <a:r>
              <a:rPr lang="en-CA" dirty="0" err="1">
                <a:hlinkClick r:id="rId4" tooltip="Time t"/>
              </a:rPr>
              <a:t>time_t</a:t>
            </a:r>
            <a:r>
              <a:rPr lang="en-CA" dirty="0"/>
              <a:t> type to 64-bit in an existing system would cause incompatible changes to the layout of structures and the binary interface of functions.</a:t>
            </a:r>
            <a:r>
              <a:rPr lang="en-CA" sz="1200" b="0" i="0" kern="1200" dirty="0">
                <a:solidFill>
                  <a:schemeClr val="tx1"/>
                </a:solidFill>
                <a:effectLst/>
                <a:latin typeface="+mn-lt"/>
                <a:ea typeface="+mn-ea"/>
                <a:cs typeface="+mn-cs"/>
              </a:rPr>
              <a:t>"</a:t>
            </a:r>
          </a:p>
          <a:p>
            <a:endParaRPr lang="en-US" dirty="0"/>
          </a:p>
          <a:p>
            <a:r>
              <a:rPr lang="en-US" dirty="0"/>
              <a:t>Activity:</a:t>
            </a:r>
          </a:p>
          <a:p>
            <a:r>
              <a:rPr lang="en-US" dirty="0"/>
              <a:t>What is wrong with this line of code? </a:t>
            </a:r>
            <a:br>
              <a:rPr lang="en-US" dirty="0"/>
            </a:br>
            <a:r>
              <a:rPr lang="en-CA" dirty="0"/>
              <a:t>mid = (low + high) / 2; // low and high and mid are all integers of the same size.</a:t>
            </a:r>
          </a:p>
          <a:p>
            <a:r>
              <a:rPr lang="en-US" dirty="0"/>
              <a:t>Think about the intermediate result of (low + high) </a:t>
            </a:r>
          </a:p>
          <a:p>
            <a:r>
              <a:rPr lang="en-US" dirty="0"/>
              <a:t>when both variables in an expression are the same type, the intermediate value is placed into a temporary register of the same data type</a:t>
            </a:r>
          </a:p>
          <a:p>
            <a:r>
              <a:rPr lang="en-US" dirty="0"/>
              <a:t>http://www.informit.com/articles/article.aspx?p=2246402&amp;seqNum=3</a:t>
            </a:r>
          </a:p>
          <a:p>
            <a:r>
              <a:rPr lang="en-US" dirty="0"/>
              <a:t>http://www.idryman.org/blog/2012/11/21/integer-promotion/</a:t>
            </a:r>
          </a:p>
          <a:p>
            <a:endParaRPr lang="en-US" dirty="0"/>
          </a:p>
          <a:p>
            <a:r>
              <a:rPr lang="en-US" dirty="0"/>
              <a:t>4 digit year overflow, the Y10K problem. See  https://en.wikipedia.org/wiki/Year_10,000_problem  and  </a:t>
            </a:r>
            <a:r>
              <a:rPr lang="en-CA" dirty="0"/>
              <a:t>https://tools.ietf.org/html/rfc2550#ref-YUCK</a:t>
            </a:r>
          </a:p>
          <a:p>
            <a:endParaRPr lang="en-US"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346541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Positive and Negative numbers share half the bits of an integer. There is only one zero value (one's complement has positive and negative zero values) and one extra negative number.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Add any two negative and positive numbers and the result will be correct in either binary or decimal.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Add any two negative and positive </a:t>
            </a:r>
            <a:r>
              <a:rPr lang="en-CA" sz="1200" b="0" i="1" kern="1200" dirty="0">
                <a:solidFill>
                  <a:schemeClr val="tx1"/>
                </a:solidFill>
                <a:effectLst/>
                <a:latin typeface="+mn-lt"/>
                <a:ea typeface="+mn-ea"/>
                <a:cs typeface="+mn-cs"/>
              </a:rPr>
              <a:t>matching </a:t>
            </a:r>
            <a:r>
              <a:rPr lang="en-CA" sz="1200" b="0" i="0" kern="1200" dirty="0">
                <a:solidFill>
                  <a:schemeClr val="tx1"/>
                </a:solidFill>
                <a:effectLst/>
                <a:latin typeface="+mn-lt"/>
                <a:ea typeface="+mn-ea"/>
                <a:cs typeface="+mn-cs"/>
              </a:rPr>
              <a:t>numbers and the result will always be zero. Meaning any number added or subtracted from zero will be correct.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Why share the bits this way? Because, with </a:t>
            </a:r>
            <a:r>
              <a:rPr lang="en-CA" sz="1200" b="0" i="0" kern="1200" dirty="0">
                <a:solidFill>
                  <a:schemeClr val="tx1"/>
                </a:solidFill>
                <a:effectLst/>
                <a:latin typeface="+mn-lt"/>
                <a:ea typeface="+mn-ea"/>
                <a:cs typeface="+mn-cs"/>
              </a:rPr>
              <a:t>two's-complement, </a:t>
            </a:r>
            <a:r>
              <a:rPr lang="en-CA" sz="1200" b="1" i="0" kern="1200" dirty="0">
                <a:solidFill>
                  <a:schemeClr val="tx1"/>
                </a:solidFill>
                <a:effectLst/>
                <a:latin typeface="+mn-lt"/>
                <a:ea typeface="+mn-ea"/>
                <a:cs typeface="+mn-cs"/>
              </a:rPr>
              <a:t>the fundamental arithmetic operations of addition, subtraction, and multiplication are identical to those for both signed and unsigned binary numbers. This property makes the system both simpler to implement—there is no special handling of positive vs negative numbers—and is capable of easily handling higher precision arithmetic: just use more bits. </a:t>
            </a:r>
            <a:r>
              <a:rPr lang="en-CA" sz="1200" b="0" i="0" kern="1200" dirty="0">
                <a:solidFill>
                  <a:schemeClr val="tx1"/>
                </a:solidFill>
                <a:effectLst/>
                <a:latin typeface="+mn-lt"/>
                <a:ea typeface="+mn-ea"/>
                <a:cs typeface="+mn-cs"/>
              </a:rPr>
              <a:t>(https://en.wikipedia.org/wiki/Two's_complement)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r>
              <a:rPr lang="en-US" dirty="0"/>
              <a:t>The disadvantage is overflow when 127 + 1 becomes −128. But we have that problem with </a:t>
            </a:r>
            <a:r>
              <a:rPr lang="en-CA" sz="1200" b="0" i="0" kern="1200" dirty="0">
                <a:solidFill>
                  <a:schemeClr val="tx1"/>
                </a:solidFill>
                <a:effectLst/>
                <a:latin typeface="+mn-lt"/>
                <a:ea typeface="+mn-ea"/>
                <a:cs typeface="+mn-cs"/>
              </a:rPr>
              <a:t>unsigned binary numbers (255 + 1 = 0), with one's complement, and also with </a:t>
            </a:r>
            <a:r>
              <a:rPr lang="en-US" dirty="0"/>
              <a:t>decimal numbers in programming or DB columns where there are always limits on maximum / minimum values.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Overflow goes to the </a:t>
            </a:r>
            <a:r>
              <a:rPr lang="en-CA" sz="1200" b="1" i="0" kern="1200" dirty="0">
                <a:solidFill>
                  <a:schemeClr val="tx1"/>
                </a:solidFill>
                <a:effectLst/>
                <a:latin typeface="+mn-lt"/>
                <a:ea typeface="+mn-ea"/>
                <a:cs typeface="+mn-cs"/>
              </a:rPr>
              <a:t>bit bucket</a:t>
            </a:r>
            <a:r>
              <a:rPr lang="en-CA" sz="1200" b="0" i="0" kern="1200" dirty="0">
                <a:solidFill>
                  <a:schemeClr val="tx1"/>
                </a:solidFill>
                <a:effectLst/>
                <a:latin typeface="+mn-lt"/>
                <a:ea typeface="+mn-ea"/>
                <a:cs typeface="+mn-cs"/>
              </a:rPr>
              <a:t> https://en.wikipedia.org/wiki/Bit_bucket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So you say your computer running slowly…hmmm, did you empty the bit bucket? No? Nobody told you? Well, that's the problem. Every time you end a program, the OS has to get rid of the used memory, so it throws the RAM your program used into the bit bucket. For efficiency, it only throws the 1 bits away. Your bit bucket has overflowed and is clogging things up. It's like taking out the garbage. Everyone throws stuff away but nobody likes cleaning up afterwards. "How do you empty the bit bucket?" Well, go to the back of the computer…okay, have you got a screwdriver? …</a:t>
            </a:r>
            <a:endParaRPr lang="en-US" dirty="0"/>
          </a:p>
          <a:p>
            <a:endParaRPr lang="en-US" dirty="0"/>
          </a:p>
          <a:p>
            <a:r>
              <a:rPr lang="en-CA" dirty="0"/>
              <a:t>Reference https://www3.ntu.edu.sg/home/ehchua/programming/java/datarepresentation.html</a:t>
            </a:r>
          </a:p>
          <a:p>
            <a:endParaRPr lang="en-US" dirty="0"/>
          </a:p>
          <a:p>
            <a:r>
              <a:rPr lang="en-US" dirty="0"/>
              <a:t>T</a:t>
            </a:r>
            <a:r>
              <a:rPr lang="en-CA" dirty="0"/>
              <a:t>his example shows a type  __int8, a signed version of the char type which is rarely employed but useful for the example. Integers of larger size (more bits) have the same overflow behaviour.</a:t>
            </a:r>
          </a:p>
          <a:p>
            <a:endParaRPr lang="en-US" dirty="0"/>
          </a:p>
          <a:p>
            <a:r>
              <a:rPr lang="en-CA" dirty="0"/>
              <a:t>"two's complement" is because it's in base 2. The general mathematical term is "radix complement" and radix for binary is 2.</a:t>
            </a:r>
          </a:p>
          <a:p>
            <a:r>
              <a:rPr lang="en-CA" dirty="0"/>
              <a:t>https://en.m.wikipedia.org/wiki/Two's_complement</a:t>
            </a:r>
          </a:p>
          <a:p>
            <a:r>
              <a:rPr lang="en-CA" dirty="0"/>
              <a:t>The two's complement is calculated by inverting the digits and adding one. </a:t>
            </a:r>
          </a:p>
          <a:p>
            <a:r>
              <a:rPr lang="en-CA" dirty="0"/>
              <a:t>e.g. </a:t>
            </a:r>
          </a:p>
          <a:p>
            <a:r>
              <a:rPr lang="en-CA" dirty="0">
                <a:latin typeface="Consolas" panose="020B0609020204030204" pitchFamily="49" charset="0"/>
              </a:rPr>
              <a:t>Decimal +1 = binary </a:t>
            </a:r>
            <a:r>
              <a:rPr lang="en-CA" b="1" dirty="0">
                <a:latin typeface="Consolas" panose="020B0609020204030204" pitchFamily="49" charset="0"/>
              </a:rPr>
              <a:t>0000 0001 </a:t>
            </a:r>
            <a:r>
              <a:rPr lang="en-CA" dirty="0">
                <a:latin typeface="Consolas" panose="020B0609020204030204" pitchFamily="49" charset="0"/>
              </a:rPr>
              <a:t>has this two's complement </a:t>
            </a:r>
            <a:r>
              <a:rPr lang="en-CA" b="1" dirty="0">
                <a:latin typeface="Consolas" panose="020B0609020204030204" pitchFamily="49" charset="0"/>
              </a:rPr>
              <a:t>1111 1111 </a:t>
            </a:r>
            <a:r>
              <a:rPr lang="en-CA" dirty="0">
                <a:latin typeface="Consolas" panose="020B0609020204030204" pitchFamily="49" charset="0"/>
              </a:rPr>
              <a:t>which is -1 decimal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Decimal -1 = binary </a:t>
            </a:r>
            <a:r>
              <a:rPr lang="en-CA" b="1" dirty="0">
                <a:latin typeface="Consolas" panose="020B0609020204030204" pitchFamily="49" charset="0"/>
              </a:rPr>
              <a:t>1111 1111</a:t>
            </a:r>
            <a:r>
              <a:rPr lang="en-CA" dirty="0">
                <a:latin typeface="Consolas" panose="020B0609020204030204" pitchFamily="49" charset="0"/>
              </a:rPr>
              <a:t> has this two's complement </a:t>
            </a:r>
            <a:r>
              <a:rPr lang="en-CA" b="1" dirty="0">
                <a:latin typeface="Consolas" panose="020B0609020204030204" pitchFamily="49" charset="0"/>
              </a:rPr>
              <a:t>0000 0001</a:t>
            </a:r>
            <a:r>
              <a:rPr lang="en-CA" dirty="0">
                <a:latin typeface="Consolas" panose="020B0609020204030204" pitchFamily="49" charset="0"/>
              </a:rPr>
              <a:t> which is +1 decimal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Applies to values from -127 to 127. The negative is the complement of the positive and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Two's complement of -128 is -128, of 0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latin typeface="Consolas" panose="020B0609020204030204" pitchFamily="49" charset="0"/>
              </a:rPr>
              <a:t>6 </a:t>
            </a:r>
            <a:r>
              <a:rPr lang="en-CA" b="1" dirty="0">
                <a:latin typeface="Consolas" panose="020B0609020204030204" pitchFamily="49" charset="0"/>
              </a:rPr>
              <a:t>subtract </a:t>
            </a:r>
            <a:r>
              <a:rPr lang="en-CA" b="0" dirty="0">
                <a:latin typeface="Consolas" panose="020B0609020204030204" pitchFamily="49" charset="0"/>
              </a:rPr>
              <a:t>4</a:t>
            </a:r>
            <a:r>
              <a:rPr lang="en-CA" dirty="0">
                <a:latin typeface="Consolas" panose="020B0609020204030204" pitchFamily="49" charset="0"/>
              </a:rPr>
              <a:t> is handled as </a:t>
            </a:r>
            <a:br>
              <a:rPr lang="en-CA" dirty="0">
                <a:latin typeface="Consolas" panose="020B0609020204030204" pitchFamily="49" charset="0"/>
              </a:rPr>
            </a:br>
            <a:r>
              <a:rPr lang="en-CA" dirty="0">
                <a:latin typeface="Consolas" panose="020B0609020204030204" pitchFamily="49" charset="0"/>
              </a:rPr>
              <a:t>6 </a:t>
            </a:r>
            <a:r>
              <a:rPr lang="en-CA" b="1" dirty="0">
                <a:latin typeface="Consolas" panose="020B0609020204030204" pitchFamily="49" charset="0"/>
              </a:rPr>
              <a:t>+ two's complement </a:t>
            </a:r>
            <a:r>
              <a:rPr lang="en-CA" dirty="0">
                <a:latin typeface="Consolas" panose="020B0609020204030204" pitchFamily="49" charset="0"/>
              </a:rPr>
              <a:t>of 4 which is -4</a:t>
            </a:r>
            <a:br>
              <a:rPr lang="en-CA" dirty="0">
                <a:latin typeface="Consolas" panose="020B0609020204030204" pitchFamily="49" charset="0"/>
              </a:rPr>
            </a:br>
            <a:r>
              <a:rPr lang="en-CA" dirty="0">
                <a:latin typeface="Consolas" panose="020B0609020204030204" pitchFamily="49" charset="0"/>
              </a:rPr>
              <a:t>6 + -4 =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latin typeface="Consolas" panose="020B0609020204030204" pitchFamily="49" charset="0"/>
            </a:endParaRPr>
          </a:p>
          <a:p>
            <a:endParaRPr lang="en-CA" dirty="0"/>
          </a:p>
          <a:p>
            <a:endParaRPr lang="en-US" dirty="0"/>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4182621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https://en.wikipedia.org/wiki/Integer_overflow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happens when you have too many? </a:t>
            </a:r>
            <a:r>
              <a:rPr lang="en-US" b="0" i="1" dirty="0"/>
              <a:t>It doesn't matter. </a:t>
            </a:r>
            <a:r>
              <a:rPr lang="en-US" b="0" dirty="0"/>
              <a:t>You must always have a data type sized to hold more than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the days of mechanical odometers, cars were not expected to go more than 100,000 miles before being scrapped.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If a car's mechanical odometer "rolled over", you could tell from the condition of the car that it did not have zero miles on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 was a tell-tale dye which appeared on the numbers if the odometer was rolled backwards by a dishonest dealership.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Computers, on the other hand, do not tell you about overflow. You are just supposed to know – this is the price </a:t>
            </a:r>
            <a:r>
              <a:rPr lang="en-US" b="0"/>
              <a:t>of fast</a:t>
            </a:r>
            <a:endParaRPr lang="en-US" b="0" dirty="0"/>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381932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https://en.wikipedia.org/wiki/Integer_overflow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 happens when you have too many? </a:t>
            </a:r>
            <a:r>
              <a:rPr lang="en-US" b="0" i="1" dirty="0"/>
              <a:t>It doesn't matter. </a:t>
            </a:r>
            <a:r>
              <a:rPr lang="en-US" b="0" dirty="0"/>
              <a:t>You must always have a data type sized to hold more than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In the C programming language specification, signed integer overflow causes </a:t>
            </a:r>
            <a:r>
              <a:rPr lang="en-CA" sz="1200" b="1" i="0" kern="1200" dirty="0">
                <a:solidFill>
                  <a:schemeClr val="tx1"/>
                </a:solidFill>
                <a:effectLst/>
                <a:latin typeface="+mn-lt"/>
                <a:ea typeface="+mn-ea"/>
                <a:cs typeface="+mn-cs"/>
              </a:rPr>
              <a:t>undefined behavior</a:t>
            </a:r>
            <a:r>
              <a:rPr lang="en-CA" sz="1200" b="0" i="0" kern="1200" dirty="0">
                <a:solidFill>
                  <a:schemeClr val="tx1"/>
                </a:solidFill>
                <a:effectLst/>
                <a:latin typeface="+mn-lt"/>
                <a:ea typeface="+mn-ea"/>
                <a:cs typeface="+mn-cs"/>
              </a:rPr>
              <a:t> because there are three different architectures to store signed values, all with different side-effects.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On most platforms—because most use Twos Complement—signed overflow behaves like unsigned integer overflow: integers wrap around on overflow. 32,767 + 1 = −32,768 − 1 = 32,767  or 65536 + 1 = 0 − 1 = 65536. </a:t>
            </a:r>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2454670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int type may be short or long depending on the C language </a:t>
            </a:r>
            <a:r>
              <a:rPr lang="en-US" b="1" dirty="0"/>
              <a:t>implementation</a:t>
            </a:r>
            <a:r>
              <a:rPr lang="en-US" dirty="0"/>
              <a:t>: platform and compiler.</a:t>
            </a:r>
          </a:p>
          <a:p>
            <a:r>
              <a:rPr lang="en-US" dirty="0"/>
              <a:t>A 32-bit integer is 65,538 times larger than a </a:t>
            </a:r>
            <a:r>
              <a:rPr lang="en-US"/>
              <a:t>16-bit integer.</a:t>
            </a:r>
            <a:endParaRPr lang="en-US" dirty="0"/>
          </a:p>
          <a:p>
            <a:r>
              <a:rPr lang="en-CA" sz="1200" b="0" i="0" kern="1200" dirty="0">
                <a:solidFill>
                  <a:schemeClr val="tx1"/>
                </a:solidFill>
                <a:effectLst/>
                <a:latin typeface="+mn-lt"/>
                <a:ea typeface="+mn-ea"/>
                <a:cs typeface="+mn-cs"/>
              </a:rPr>
              <a:t>C99 language spec says </a:t>
            </a:r>
            <a:r>
              <a:rPr lang="en-US" b="1" dirty="0">
                <a:latin typeface="Consolas" panose="020B0609020204030204" pitchFamily="49" charset="0"/>
              </a:rPr>
              <a:t>int </a:t>
            </a:r>
            <a:r>
              <a:rPr lang="en-CA" sz="1200" b="0" i="0" kern="1200" dirty="0">
                <a:solidFill>
                  <a:schemeClr val="tx1"/>
                </a:solidFill>
                <a:effectLst/>
                <a:latin typeface="+mn-lt"/>
                <a:ea typeface="+mn-ea"/>
                <a:cs typeface="+mn-cs"/>
              </a:rPr>
              <a:t>is a signed integer type. Capable of containing </a:t>
            </a:r>
            <a:r>
              <a:rPr lang="en-CA" sz="1200" b="1" i="0" kern="1200" dirty="0">
                <a:solidFill>
                  <a:schemeClr val="tx1"/>
                </a:solidFill>
                <a:effectLst/>
                <a:latin typeface="+mn-lt"/>
                <a:ea typeface="+mn-ea"/>
                <a:cs typeface="+mn-cs"/>
              </a:rPr>
              <a:t>at least</a:t>
            </a:r>
            <a:r>
              <a:rPr lang="en-CA" sz="1200" b="0" i="0" kern="1200" dirty="0">
                <a:solidFill>
                  <a:schemeClr val="tx1"/>
                </a:solidFill>
                <a:effectLst/>
                <a:latin typeface="+mn-lt"/>
                <a:ea typeface="+mn-ea"/>
                <a:cs typeface="+mn-cs"/>
              </a:rPr>
              <a:t> the [−32,767, +32,767] range;</a:t>
            </a:r>
            <a:r>
              <a:rPr lang="en-CA" sz="1200" b="0" i="0" u="none" strike="noStrike" kern="1200" baseline="30000" dirty="0">
                <a:solidFill>
                  <a:schemeClr val="tx1"/>
                </a:solidFill>
                <a:effectLst/>
                <a:latin typeface="+mn-lt"/>
                <a:ea typeface="+mn-ea"/>
                <a:cs typeface="+mn-cs"/>
              </a:rPr>
              <a:t>[</a:t>
            </a:r>
            <a:r>
              <a:rPr lang="en-CA" sz="1200" b="0" i="0" kern="1200" dirty="0">
                <a:solidFill>
                  <a:schemeClr val="tx1"/>
                </a:solidFill>
                <a:effectLst/>
                <a:latin typeface="+mn-lt"/>
                <a:ea typeface="+mn-ea"/>
                <a:cs typeface="+mn-cs"/>
              </a:rPr>
              <a:t> thus, it is at least 16 bits in size. However, many small embedded systems are 8-bit and not C99 compliant so their int may have only 256 values.</a:t>
            </a:r>
            <a:endParaRPr lang="en-US" dirty="0"/>
          </a:p>
          <a:p>
            <a:endParaRPr lang="en-US" dirty="0"/>
          </a:p>
          <a:p>
            <a:r>
              <a:rPr lang="en-CA" sz="1200" b="0" i="0" kern="1200" dirty="0">
                <a:solidFill>
                  <a:schemeClr val="tx1"/>
                </a:solidFill>
                <a:effectLst/>
                <a:latin typeface="+mn-lt"/>
                <a:ea typeface="+mn-ea"/>
                <a:cs typeface="+mn-cs"/>
              </a:rPr>
              <a:t>C language </a:t>
            </a:r>
            <a:r>
              <a:rPr lang="en-US" b="1" dirty="0">
                <a:latin typeface="Consolas" panose="020B0609020204030204" pitchFamily="49" charset="0"/>
              </a:rPr>
              <a:t>int</a:t>
            </a:r>
            <a:r>
              <a:rPr lang="en-CA" sz="1200" b="0" i="0" kern="1200" dirty="0">
                <a:solidFill>
                  <a:schemeClr val="tx1"/>
                </a:solidFill>
                <a:effectLst/>
                <a:latin typeface="+mn-lt"/>
                <a:ea typeface="+mn-ea"/>
                <a:cs typeface="+mn-cs"/>
              </a:rPr>
              <a:t> type is sized on a platform according to two factors:</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a) natural bit width or 'word' size on the target processor. This is usually 32 or 64. </a:t>
            </a:r>
            <a:r>
              <a:rPr lang="en-CA" dirty="0"/>
              <a:t>The term 'word' is used for a small group of bits that are handled simultaneously by processors of a particular architecture. The size of a word is thus CPU-specific. Many different word sizes have been used, including 6-, 8-, 12-, 16-, 18-, 24-, 32-, 36-, 39-, 40-, 48-, 60-, and 64-bit. An int normally corresponds to the natural word size of a platform and can, properly aligned, be accessed quickly. The machine reads a word at a time; using data types other than the word size requires masking and shifting which reduces efficiency. </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 integer width scheme (data model) defining how different programs communicate;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    a uniform data model is used within a given operating system application interface.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    This will be the </a:t>
            </a:r>
            <a:r>
              <a:rPr lang="en-CA" sz="1200" b="0" i="1" kern="1200" dirty="0">
                <a:solidFill>
                  <a:schemeClr val="tx1"/>
                </a:solidFill>
                <a:effectLst/>
                <a:latin typeface="+mn-lt"/>
                <a:ea typeface="+mn-ea"/>
                <a:cs typeface="+mn-cs"/>
              </a:rPr>
              <a:t>lowest common width in the hardware &amp; software system</a:t>
            </a:r>
            <a:br>
              <a:rPr lang="en-CA" sz="1200" b="0" i="1"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    and is why an integer is usually 32 bits wide on systems with 64 bit CPUs.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Do not program using logic that </a:t>
            </a:r>
            <a:r>
              <a:rPr lang="en-CA" sz="1200" b="1" i="0" u="sng" kern="1200" dirty="0">
                <a:solidFill>
                  <a:schemeClr val="tx1"/>
                </a:solidFill>
                <a:effectLst/>
                <a:latin typeface="+mn-lt"/>
                <a:ea typeface="+mn-ea"/>
                <a:cs typeface="+mn-cs"/>
              </a:rPr>
              <a:t>depends upon</a:t>
            </a:r>
            <a:r>
              <a:rPr lang="en-CA" sz="1200" b="1" i="0" kern="1200" dirty="0">
                <a:solidFill>
                  <a:schemeClr val="tx1"/>
                </a:solidFill>
                <a:effectLst/>
                <a:latin typeface="+mn-lt"/>
                <a:ea typeface="+mn-ea"/>
                <a:cs typeface="+mn-cs"/>
              </a:rPr>
              <a:t> the overflow side-effect. </a:t>
            </a:r>
            <a:r>
              <a:rPr lang="en-CA" dirty="0"/>
              <a:t>A side-effect is when an operation has an effect on a variable/object that is outside the intended usage. Always program within the intended usage. </a:t>
            </a:r>
            <a:r>
              <a:rPr lang="en-CA" b="1" dirty="0"/>
              <a:t>Never be clever. </a:t>
            </a:r>
            <a:r>
              <a:rPr lang="en-US" dirty="0"/>
              <a:t>In all cases, the results of calculations exceeding min/max for the numeric data type are considered </a:t>
            </a:r>
            <a:r>
              <a:rPr lang="en-US" i="1" dirty="0"/>
              <a:t>unpredictable </a:t>
            </a:r>
            <a:r>
              <a:rPr lang="en-US" i="0" dirty="0"/>
              <a:t>(C language specifications say the result is "undefined")</a:t>
            </a:r>
            <a:r>
              <a:rPr lang="en-US" dirty="0"/>
              <a:t>. Even if you think you can calculate allowing for two's complement overflow, or use the overflow behavior in your logic, DO NOT DO THAT.  It is programming to a side-effect and is very, very dangerous. </a:t>
            </a:r>
            <a:r>
              <a:rPr lang="en-CA" sz="1200" b="0" i="0" kern="1200" dirty="0">
                <a:solidFill>
                  <a:schemeClr val="tx1"/>
                </a:solidFill>
                <a:effectLst/>
                <a:latin typeface="+mn-lt"/>
                <a:ea typeface="+mn-ea"/>
                <a:cs typeface="+mn-cs"/>
              </a:rPr>
              <a:t>in Mathematics, computing the correct value of a + b is considered to be the </a:t>
            </a:r>
            <a:r>
              <a:rPr lang="en-CA" sz="1200" b="0" i="1" kern="1200" dirty="0">
                <a:solidFill>
                  <a:schemeClr val="tx1"/>
                </a:solidFill>
                <a:effectLst/>
                <a:latin typeface="+mn-lt"/>
                <a:ea typeface="+mn-ea"/>
                <a:cs typeface="+mn-cs"/>
              </a:rPr>
              <a:t>primary effect</a:t>
            </a:r>
            <a:r>
              <a:rPr lang="en-CA" sz="1200" b="0" i="0" kern="1200" dirty="0">
                <a:solidFill>
                  <a:schemeClr val="tx1"/>
                </a:solidFill>
                <a:effectLst/>
                <a:latin typeface="+mn-lt"/>
                <a:ea typeface="+mn-ea"/>
                <a:cs typeface="+mn-cs"/>
              </a:rPr>
              <a:t> of a function/operation whereas any other effects are considered </a:t>
            </a:r>
            <a:r>
              <a:rPr lang="en-CA" sz="1200" b="0" i="1" kern="1200" dirty="0">
                <a:solidFill>
                  <a:schemeClr val="tx1"/>
                </a:solidFill>
                <a:effectLst/>
                <a:latin typeface="+mn-lt"/>
                <a:ea typeface="+mn-ea"/>
                <a:cs typeface="+mn-cs"/>
              </a:rPr>
              <a:t>side-effects</a:t>
            </a:r>
            <a:r>
              <a:rPr lang="en-CA" sz="1200" b="0" i="0" kern="1200" dirty="0">
                <a:solidFill>
                  <a:schemeClr val="tx1"/>
                </a:solidFill>
                <a:effectLst/>
                <a:latin typeface="+mn-lt"/>
                <a:ea typeface="+mn-ea"/>
                <a:cs typeface="+mn-cs"/>
              </a:rPr>
              <a:t>. Overflow is a side-effect. Your C program does not know if the platform's ALU uses one's or two's complement. Regardless of platform or version of the language, the primary effect will always be the same, the side-effect may not.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https://en.wikipedia.org/wiki/C_data_types#Basic_types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https://en.wikipedia.org/wiki/Integer_overflow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deeper reading on sizing variables, especially for embedded systems,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https://embeddedgurus.com/stack-overflow/2008/06/efficient-c-tips-1-choosing-the-correct-integer-size/</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2459128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Pitfalls in C and C++: Unsigned types  </a:t>
            </a:r>
            <a:r>
              <a:rPr lang="en-US" dirty="0"/>
              <a:t> http://soundsoftware.ac.uk/c-pitfall-unsigned.html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a:t>
            </a:r>
            <a:r>
              <a:rPr lang="en-CA" sz="1200" b="0" i="0" kern="1200" dirty="0" err="1">
                <a:solidFill>
                  <a:schemeClr val="tx1"/>
                </a:solidFill>
                <a:effectLst/>
                <a:latin typeface="+mn-lt"/>
                <a:ea typeface="+mn-ea"/>
                <a:cs typeface="+mn-cs"/>
              </a:rPr>
              <a:t>nsigned</a:t>
            </a:r>
            <a:r>
              <a:rPr lang="en-CA" sz="1200" b="0" i="0" kern="1200" dirty="0">
                <a:solidFill>
                  <a:schemeClr val="tx1"/>
                </a:solidFill>
                <a:effectLst/>
                <a:latin typeface="+mn-lt"/>
                <a:ea typeface="+mn-ea"/>
                <a:cs typeface="+mn-cs"/>
              </a:rPr>
              <a:t> Integers can hold twice as many positive values as signed but twice as much is rarely enough and the side-effect danger of comparing unsigned and signed integers is not worth it.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-1 signed is 1111 1111 binary, 255 unsigned is 1111 1111 binary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https://softwareengineering.stackexchange.com/questions/175253/why-does-an-unsigned-int-compared-with-a-signed-character-turn-out-with-an-unexp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https://stackoverflow.com/questions/5416414/signed-unsigned-comparisons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https://blog.regehr.org/archives/268 and http://sjoerdmeijer.blogspot.com/2013/05/why-not-mix-signed-and-unsigned-values.html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https://www.google.com/search?q=Why+Not+Mix+Signed+and+Unsigned+Values+in+C%2FC%2B%2B%3F&amp;ie=utf-8&amp;oe=utf-8</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C# and Java don’t provide unsigned integer types for good reason: it’s too prone to subtle errors introduced by binary processing when signed and unsigned are mixed in calculations.</a:t>
            </a:r>
          </a:p>
          <a:p>
            <a:endParaRPr lang="en-US" dirty="0"/>
          </a:p>
          <a:p>
            <a:r>
              <a:rPr lang="en-US" dirty="0"/>
              <a:t>https://www.learncpp.com/cpp-tutorial/unsigned-integers-and-why-to-avoid-them/</a:t>
            </a:r>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364945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53139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Implementation = compiler + platform (hardware and OS).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C code could compile successfully but run </a:t>
            </a:r>
            <a:r>
              <a:rPr lang="en-CA" b="1" dirty="0"/>
              <a:t>differently</a:t>
            </a:r>
            <a:r>
              <a:rPr lang="en-CA" dirty="0"/>
              <a:t> under another implementation. Even different compilers on the </a:t>
            </a:r>
            <a:r>
              <a:rPr lang="en-CA" i="1" dirty="0"/>
              <a:t>same </a:t>
            </a:r>
            <a:r>
              <a:rPr lang="en-CA" dirty="0"/>
              <a:t>platform could result in differently running code.</a:t>
            </a:r>
            <a:endParaRPr lang="en-US" dirty="0"/>
          </a:p>
          <a:p>
            <a:r>
              <a:rPr lang="en-CA" dirty="0"/>
              <a:t>By the time C was standardized, there were many C compilers on many platforms. </a:t>
            </a:r>
          </a:p>
          <a:p>
            <a:r>
              <a:rPr lang="en-CA" dirty="0"/>
              <a:t>For backward compatibility, variations in data type sizes had to be accepted as valid.</a:t>
            </a:r>
          </a:p>
          <a:p>
            <a:endParaRPr lang="en-US" dirty="0"/>
          </a:p>
          <a:p>
            <a:r>
              <a:rPr lang="en-US" dirty="0"/>
              <a:t>For portability, declare the size you need: </a:t>
            </a:r>
            <a:r>
              <a:rPr lang="en-US" b="1" dirty="0">
                <a:latin typeface="Consolas" panose="020B0609020204030204" pitchFamily="49" charset="0"/>
              </a:rPr>
              <a:t>short</a:t>
            </a:r>
            <a:r>
              <a:rPr lang="en-US" b="1" dirty="0"/>
              <a:t> </a:t>
            </a:r>
            <a:r>
              <a:rPr lang="en-US" dirty="0"/>
              <a:t>or </a:t>
            </a:r>
            <a:r>
              <a:rPr lang="en-US" b="1" dirty="0">
                <a:latin typeface="Consolas" panose="020B0609020204030204" pitchFamily="49" charset="0"/>
              </a:rPr>
              <a:t>long</a:t>
            </a:r>
            <a:r>
              <a:rPr lang="en-US" b="1" dirty="0"/>
              <a:t> </a:t>
            </a:r>
            <a:r>
              <a:rPr lang="en-US" dirty="0"/>
              <a:t>or </a:t>
            </a:r>
            <a:r>
              <a:rPr lang="en-US" b="1" dirty="0">
                <a:latin typeface="Consolas" panose="020B0609020204030204" pitchFamily="49" charset="0"/>
              </a:rPr>
              <a:t>long</a:t>
            </a:r>
            <a:r>
              <a:rPr lang="en-US" b="1" dirty="0"/>
              <a:t> </a:t>
            </a:r>
            <a:r>
              <a:rPr lang="en-US" b="1" dirty="0" err="1">
                <a:latin typeface="Consolas" panose="020B0609020204030204" pitchFamily="49" charset="0"/>
              </a:rPr>
              <a:t>long</a:t>
            </a:r>
            <a:r>
              <a:rPr lang="en-US" b="1" dirty="0"/>
              <a:t> f</a:t>
            </a:r>
            <a:r>
              <a:rPr lang="en-US" dirty="0"/>
              <a:t>or 16-bit or 32-bit or 64-bit but never “</a:t>
            </a:r>
            <a:r>
              <a:rPr lang="en-US" dirty="0" err="1"/>
              <a:t>int</a:t>
            </a:r>
            <a:r>
              <a:rPr lang="en-US" dirty="0"/>
              <a:t>”.</a:t>
            </a:r>
          </a:p>
          <a:p>
            <a:r>
              <a:rPr lang="en-US" dirty="0"/>
              <a:t>See https://barrgroup.com/Embedded-Systems/How-To/C-Fixed-Width-Integers-C99</a:t>
            </a:r>
          </a:p>
          <a:p>
            <a:r>
              <a:rPr lang="en-CA" dirty="0"/>
              <a:t>ISO C99 standard includes new &lt;</a:t>
            </a:r>
            <a:r>
              <a:rPr lang="en-CA" dirty="0" err="1"/>
              <a:t>stdint.h</a:t>
            </a:r>
            <a:r>
              <a:rPr lang="en-CA" dirty="0"/>
              <a:t>&gt; header file. Learn the typedef names for the new fixed width integer data types, to make hardware interfacing in C easier. </a:t>
            </a:r>
          </a:p>
          <a:p>
            <a:r>
              <a:rPr lang="en-US" dirty="0"/>
              <a:t>https://en.wikibooks.org/wiki/C_Programming/stdint.h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happens when you have too many? It doesn't matter. You must always have a data type sized to hold more than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easiest way to remember maximum values for data types is to get a tattoo. However, short : 32767 and long : 2 billion will be all you need to know in most situations.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efficiency, declare </a:t>
            </a:r>
            <a:r>
              <a:rPr lang="en-US" b="1" dirty="0" err="1">
                <a:latin typeface="Consolas" panose="020B0609020204030204" pitchFamily="49" charset="0"/>
              </a:rPr>
              <a:t>int</a:t>
            </a:r>
            <a:r>
              <a:rPr lang="en-US" b="1" dirty="0">
                <a:latin typeface="Consolas" panose="020B0609020204030204" pitchFamily="49" charset="0"/>
              </a:rPr>
              <a:t> </a:t>
            </a:r>
            <a:r>
              <a:rPr lang="en-US" dirty="0"/>
              <a:t>the compiler will optimize processing for the target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 compilers are supposed to be written for performance which means different strategies and maybe different results on different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safe programming, ask for the warnings: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gcc</a:t>
            </a:r>
            <a:r>
              <a:rPr lang="en-CA" dirty="0"/>
              <a:t> -pedantic -Wall -</a:t>
            </a:r>
            <a:r>
              <a:rPr lang="en-CA" dirty="0" err="1"/>
              <a:t>Wextra</a:t>
            </a:r>
            <a:r>
              <a:rPr lang="en-CA" dirty="0"/>
              <a:t> -</a:t>
            </a:r>
            <a:r>
              <a:rPr lang="en-CA" dirty="0" err="1"/>
              <a:t>Wshadow</a:t>
            </a:r>
            <a:r>
              <a:rPr lang="en-CA" dirty="0"/>
              <a:t> -</a:t>
            </a:r>
            <a:r>
              <a:rPr lang="en-CA" dirty="0" err="1"/>
              <a:t>Wstrict</a:t>
            </a:r>
            <a:r>
              <a:rPr lang="en-CA" dirty="0"/>
              <a:t>-overflow=5 -</a:t>
            </a:r>
            <a:r>
              <a:rPr lang="en-CA" dirty="0" err="1"/>
              <a:t>Wwrite</a:t>
            </a:r>
            <a:r>
              <a:rPr lang="en-CA" dirty="0"/>
              <a:t>-strings -</a:t>
            </a:r>
            <a:r>
              <a:rPr lang="en-CA" dirty="0" err="1"/>
              <a:t>Werror</a:t>
            </a:r>
            <a:endParaRPr lang="en-CA" dirty="0"/>
          </a:p>
          <a:p>
            <a:r>
              <a:rPr lang="en-CA" b="1" dirty="0"/>
              <a:t>-Wall -</a:t>
            </a:r>
            <a:r>
              <a:rPr lang="en-CA" b="1" dirty="0" err="1"/>
              <a:t>Wextra</a:t>
            </a:r>
            <a:r>
              <a:rPr lang="en-CA" dirty="0"/>
              <a:t> </a:t>
            </a:r>
            <a:br>
              <a:rPr lang="en-CA" dirty="0"/>
            </a:br>
            <a:r>
              <a:rPr lang="en-CA" dirty="0"/>
              <a:t>Turn on all warnings to help ensure the underlying code is secure.</a:t>
            </a:r>
          </a:p>
          <a:p>
            <a:r>
              <a:rPr lang="en-CA" b="1" dirty="0"/>
              <a:t>-</a:t>
            </a:r>
            <a:r>
              <a:rPr lang="en-CA" b="1" dirty="0" err="1"/>
              <a:t>Wconversion</a:t>
            </a:r>
            <a:r>
              <a:rPr lang="en-CA" b="1" dirty="0"/>
              <a:t> -</a:t>
            </a:r>
            <a:r>
              <a:rPr lang="en-CA" b="1" dirty="0" err="1"/>
              <a:t>Wsign</a:t>
            </a:r>
            <a:r>
              <a:rPr lang="en-CA" b="1" dirty="0"/>
              <a:t>-conversion</a:t>
            </a:r>
            <a:br>
              <a:rPr lang="en-CA" dirty="0"/>
            </a:br>
            <a:r>
              <a:rPr lang="en-CA" dirty="0"/>
              <a:t>Warn on </a:t>
            </a:r>
            <a:r>
              <a:rPr lang="en-CA" dirty="0" err="1"/>
              <a:t>unsign</a:t>
            </a:r>
            <a:r>
              <a:rPr lang="en-CA" dirty="0"/>
              <a:t>/sign conversion.</a:t>
            </a:r>
          </a:p>
          <a:p>
            <a:r>
              <a:rPr lang="en-CA" b="1" dirty="0">
                <a:hlinkClick r:id="rId3"/>
              </a:rPr>
              <a:t>-</a:t>
            </a:r>
            <a:r>
              <a:rPr lang="en-CA" b="1" dirty="0" err="1">
                <a:hlinkClick r:id="rId3"/>
              </a:rPr>
              <a:t>Wformat</a:t>
            </a:r>
            <a:r>
              <a:rPr lang="en-CA" b="1" dirty="0">
                <a:hlinkClick r:id="rId3"/>
              </a:rPr>
              <a:t>­-security</a:t>
            </a:r>
            <a:br>
              <a:rPr lang="en-CA" dirty="0"/>
            </a:br>
            <a:r>
              <a:rPr lang="en-CA" dirty="0"/>
              <a:t>Warn about uses of format functions that represent possible security problems.</a:t>
            </a:r>
          </a:p>
          <a:p>
            <a:r>
              <a:rPr lang="en-CA" b="1" dirty="0"/>
              <a:t>-</a:t>
            </a:r>
            <a:r>
              <a:rPr lang="en-CA" b="1" dirty="0" err="1"/>
              <a:t>Werror</a:t>
            </a:r>
            <a:r>
              <a:rPr lang="en-CA" dirty="0"/>
              <a:t> </a:t>
            </a:r>
            <a:br>
              <a:rPr lang="en-CA" dirty="0"/>
            </a:br>
            <a:r>
              <a:rPr lang="en-CA" dirty="0"/>
              <a:t>Turns all warnings into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https://gcc.gnu.org/onlinedocs/gcc-4.0.1/gcc/Warning-Options.html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https://gcc.gnu.org/onlinedocs/gcc/Warning-Options.html#Warning-Options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https://stackoverflow.com/questions/154630/recommended-gcc-warning-options-for-c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https://gcc.gnu.org/onlinedocs/gcc/Integer-Overflow-Builtins.html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http://www.pixelbeat.org/programming/gcc/integer_overflow.html</a:t>
            </a:r>
          </a:p>
          <a:p>
            <a:endParaRPr lang="en-US" dirty="0"/>
          </a:p>
          <a:p>
            <a:r>
              <a:rPr lang="en-CA" dirty="0"/>
              <a:t>http://www.softwaretestingclass.com/what-is-exhaustive-testing-in-software-testing/</a:t>
            </a:r>
          </a:p>
          <a:p>
            <a:r>
              <a:rPr lang="en-US" dirty="0"/>
              <a:t>Exhaustive testing is usually impossible but searching for "Exhaustive testing" will lead to what is possible.</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2631257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There are small quirks in the binary approximation of decimal fractions depending on the value, size of the data type, rounding behavior, and hardware/software implementation. </a:t>
            </a:r>
          </a:p>
          <a:p>
            <a:r>
              <a:rPr lang="en-US" i="1" dirty="0"/>
              <a:t>It is not necessarily a smooth distribution of decimal fractional values in the binary world.</a:t>
            </a:r>
          </a:p>
          <a:p>
            <a:r>
              <a:rPr lang="en-CA" dirty="0"/>
              <a:t>There are differences in rounding at the limits of precision (float rounds up, double rounds down).</a:t>
            </a:r>
          </a:p>
          <a:p>
            <a:endParaRPr lang="en-US" dirty="0"/>
          </a:p>
          <a:p>
            <a:r>
              <a:rPr lang="en-US" dirty="0"/>
              <a:t>In IBM systems, there has always been a DECIMAL data type, base 10, just like humans use, for business and financial applications. Other databases now support a DECIMAL data type as do high-level languages like Java, C#, Python, Objective-C.</a:t>
            </a:r>
          </a:p>
          <a:p>
            <a:r>
              <a:rPr lang="en-US" dirty="0"/>
              <a:t>E.g. DECIMAL size 9.2 contains 1,234,567.89 It overflows at ten million: 9,999,999.99. Even with decimal data types, we have to ask, “Is this wide enough?” The tech term for bigness is usually "width" as in how many bits wide?</a:t>
            </a:r>
          </a:p>
          <a:p>
            <a:endParaRPr lang="en-US" dirty="0"/>
          </a:p>
          <a:p>
            <a:r>
              <a:rPr lang="en-US" dirty="0"/>
              <a:t>When sizing variables, it is recommended to allow for at least two decimal orders of magnitude more than the highest expected value. E.g. if the client is sure DECIMAL size 9.2 containing up to 9,999,999.99 is sufficient, make the variable size DECIMAL size 11.2 </a:t>
            </a:r>
            <a:endParaRPr lang="en-CA"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a:t>
            </a:r>
            <a:r>
              <a:rPr lang="en-CA" sz="1200" b="0" i="0" kern="1200" dirty="0">
                <a:solidFill>
                  <a:schemeClr val="tx1"/>
                </a:solidFill>
                <a:effectLst/>
                <a:latin typeface="+mn-lt"/>
                <a:ea typeface="+mn-ea"/>
                <a:cs typeface="+mn-cs"/>
              </a:rPr>
              <a:t>Floating Point Numbers – Computerphile (9 minutes)</a:t>
            </a:r>
            <a:endParaRPr lang="en-CA" dirty="0"/>
          </a:p>
          <a:p>
            <a:r>
              <a:rPr lang="en-CA" dirty="0"/>
              <a:t>https://www.youtube.com/watch?v=PZRI1IfStY0&amp;ab_channel=Computerphile</a:t>
            </a:r>
          </a:p>
          <a:p>
            <a:endParaRPr lang="en-US" dirty="0"/>
          </a:p>
          <a:p>
            <a:r>
              <a:rPr lang="en-CA" dirty="0"/>
              <a:t>There are small quirks in the binary approximation of decimal fractions depending on the value, size of the data type, rounding behavior, and hardware/software implementation. </a:t>
            </a:r>
          </a:p>
          <a:p>
            <a:r>
              <a:rPr lang="en-CA" dirty="0"/>
              <a:t>It is not necessarily a smooth distribution of decimal fractional values in the binary world.</a:t>
            </a:r>
          </a:p>
          <a:p>
            <a:r>
              <a:rPr lang="en-CA" dirty="0"/>
              <a:t>There are differences in rounding at the limits of precision (float rounds up, double rounds down).</a:t>
            </a:r>
          </a:p>
          <a:p>
            <a:endParaRPr lang="en-CA" dirty="0"/>
          </a:p>
          <a:p>
            <a:r>
              <a:rPr lang="en-CA" dirty="0"/>
              <a:t>Actual properties of float and double are unspecified (except that double is not smaller than float), </a:t>
            </a:r>
          </a:p>
          <a:p>
            <a:r>
              <a:rPr lang="en-CA" dirty="0"/>
              <a:t>** therefore portability between systems is not necessarily predictable **</a:t>
            </a:r>
          </a:p>
          <a:p>
            <a:r>
              <a:rPr lang="en-CA" dirty="0"/>
              <a:t>however on most systems, size and behaviour are according to IEEE 754 standards for floating-point format</a:t>
            </a:r>
          </a:p>
          <a:p>
            <a:r>
              <a:rPr lang="en-CA" dirty="0"/>
              <a:t>where float is 32 bit and double is 64 bit. Floats and double exhibit identical behavior within the limits of a float.</a:t>
            </a:r>
          </a:p>
          <a:p>
            <a:r>
              <a:rPr lang="en-CA" dirty="0"/>
              <a:t>When programming with floating point, know what you need: what range of values are processed and how exact must the results be. Performance usually varies inversely with data type size, long in bit length = short in performance.</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21</a:t>
            </a:fld>
            <a:endParaRPr lang="en-US"/>
          </a:p>
        </p:txBody>
      </p:sp>
    </p:spTree>
    <p:extLst>
      <p:ext uri="{BB962C8B-B14F-4D97-AF65-F5344CB8AC3E}">
        <p14:creationId xmlns:p14="http://schemas.microsoft.com/office/powerpoint/2010/main" val="4003251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 is known as single-precision </a:t>
            </a:r>
            <a:r>
              <a:rPr lang="en-CA" sz="1200" b="0" i="0" kern="1200" dirty="0">
                <a:solidFill>
                  <a:schemeClr val="tx1"/>
                </a:solidFill>
                <a:effectLst/>
                <a:latin typeface="+mn-lt"/>
                <a:ea typeface="+mn-ea"/>
                <a:cs typeface="+mn-cs"/>
              </a:rPr>
              <a:t>floating-point type</a:t>
            </a:r>
            <a:r>
              <a:rPr lang="en-US" dirty="0"/>
              <a:t>. </a:t>
            </a:r>
            <a:r>
              <a:rPr lang="en-CA" dirty="0"/>
              <a:t>6 mostly reliable significant decimal digits precision</a:t>
            </a:r>
            <a:endParaRPr lang="en-US" dirty="0"/>
          </a:p>
          <a:p>
            <a:r>
              <a:rPr lang="en-US" dirty="0"/>
              <a:t>Double is known as double-precision </a:t>
            </a:r>
            <a:r>
              <a:rPr lang="en-CA" sz="1200" b="0" i="0" kern="1200" dirty="0">
                <a:solidFill>
                  <a:schemeClr val="tx1"/>
                </a:solidFill>
                <a:effectLst/>
                <a:latin typeface="+mn-lt"/>
                <a:ea typeface="+mn-ea"/>
                <a:cs typeface="+mn-cs"/>
              </a:rPr>
              <a:t>floating-point type</a:t>
            </a:r>
            <a:r>
              <a:rPr lang="en-US" dirty="0"/>
              <a:t>. </a:t>
            </a:r>
            <a:r>
              <a:rPr lang="en-CA" dirty="0"/>
              <a:t>15 mostly reliable significant decimal digits precision </a:t>
            </a:r>
            <a:endParaRPr lang="en-US" dirty="0"/>
          </a:p>
          <a:p>
            <a:r>
              <a:rPr lang="en-US" dirty="0"/>
              <a:t>See https://en.wikipedia.org/wiki/C_data_types</a:t>
            </a:r>
          </a:p>
          <a:p>
            <a:endParaRPr lang="en-US" dirty="0"/>
          </a:p>
          <a:p>
            <a:r>
              <a:rPr lang="en-US" dirty="0"/>
              <a:t>See a pattern here? See next slide, too.</a:t>
            </a:r>
          </a:p>
          <a:p>
            <a:endParaRPr lang="en-US" dirty="0"/>
          </a:p>
          <a:p>
            <a:pPr marL="0" indent="0">
              <a:buNone/>
            </a:pPr>
            <a:r>
              <a:rPr lang="en-CA" dirty="0">
                <a:latin typeface="Consolas" panose="020B0609020204030204" pitchFamily="49" charset="0"/>
              </a:rPr>
              <a:t> 1 / 3 = float  0.3333333</a:t>
            </a:r>
            <a:r>
              <a:rPr lang="en-CA" b="1" u="sng" dirty="0">
                <a:latin typeface="Consolas" panose="020B0609020204030204" pitchFamily="49" charset="0"/>
              </a:rPr>
              <a:t>432674407958984375</a:t>
            </a:r>
            <a:endParaRPr lang="en-CA" dirty="0">
              <a:latin typeface="Consolas" panose="020B0609020204030204" pitchFamily="49" charset="0"/>
            </a:endParaRPr>
          </a:p>
          <a:p>
            <a:pPr marL="0" indent="0">
              <a:buNone/>
            </a:pPr>
            <a:r>
              <a:rPr lang="en-CA" dirty="0">
                <a:latin typeface="Consolas" panose="020B0609020204030204" pitchFamily="49" charset="0"/>
              </a:rPr>
              <a:t> 1 / 3 = double 0.3333333333333333</a:t>
            </a:r>
            <a:r>
              <a:rPr lang="en-CA" b="1" u="sng" dirty="0">
                <a:latin typeface="Consolas" panose="020B0609020204030204" pitchFamily="49" charset="0"/>
              </a:rPr>
              <a:t>148296162562473909929394721984863281250</a:t>
            </a:r>
          </a:p>
          <a:p>
            <a:pPr marL="0" indent="0">
              <a:buNone/>
            </a:pPr>
            <a:endParaRPr lang="en-CA" b="1" u="sng" dirty="0">
              <a:latin typeface="Consolas" panose="020B0609020204030204" pitchFamily="49" charset="0"/>
            </a:endParaRPr>
          </a:p>
          <a:p>
            <a:pPr marL="0" indent="0">
              <a:buNone/>
            </a:pPr>
            <a:r>
              <a:rPr lang="en-CA" b="1" u="sng" dirty="0">
                <a:latin typeface="Consolas" panose="020B0609020204030204" pitchFamily="49" charset="0"/>
              </a:rPr>
              <a:t>Condition known as underflow </a:t>
            </a:r>
            <a:br>
              <a:rPr lang="en-CA" b="1" u="sng" dirty="0">
                <a:latin typeface="Consolas" panose="020B0609020204030204" pitchFamily="49" charset="0"/>
              </a:rPr>
            </a:br>
            <a:r>
              <a:rPr lang="en-CA" dirty="0"/>
              <a:t>The term arithmetic underflow (or "floating point underflow", or just "underflow") is a condition in a computer program where the result of a calculation is a number of smaller absolute value than the computer can actually represent in memory on its CPU. See https://en.wikipedia.org/wiki/Arithmetic_underflow</a:t>
            </a:r>
            <a:endParaRPr lang="en-CA" b="1" u="sng" dirty="0"/>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3715461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fraction is a power of 2, the decimals are accurate because they are an exact binary value of 2 to the n</a:t>
            </a:r>
            <a:r>
              <a:rPr lang="en-US" baseline="30000" dirty="0"/>
              <a:t>th</a:t>
            </a:r>
            <a:r>
              <a:rPr lang="en-US" dirty="0"/>
              <a:t> power. Otherwise, fractional values beyond a certain precision are a binary estimate.</a:t>
            </a:r>
          </a:p>
          <a:p>
            <a:endParaRPr lang="en-US" dirty="0"/>
          </a:p>
          <a:p>
            <a:pPr marL="0" indent="0">
              <a:buNone/>
            </a:pPr>
            <a:r>
              <a:rPr lang="en-CA" dirty="0">
                <a:latin typeface="Consolas" panose="020B0609020204030204" pitchFamily="49" charset="0"/>
              </a:rPr>
              <a:t> 1 / 5 = float  0.20000000</a:t>
            </a:r>
            <a:r>
              <a:rPr lang="en-CA" b="1" u="sng" dirty="0">
                <a:latin typeface="Consolas" panose="020B0609020204030204" pitchFamily="49" charset="0"/>
              </a:rPr>
              <a:t>298023223876953125</a:t>
            </a:r>
            <a:endParaRPr lang="en-CA" dirty="0">
              <a:latin typeface="Consolas" panose="020B0609020204030204" pitchFamily="49" charset="0"/>
            </a:endParaRPr>
          </a:p>
          <a:p>
            <a:pPr marL="0" indent="0">
              <a:buNone/>
            </a:pPr>
            <a:r>
              <a:rPr lang="en-CA" dirty="0">
                <a:latin typeface="Consolas" panose="020B0609020204030204" pitchFamily="49" charset="0"/>
              </a:rPr>
              <a:t> 1 / 5 = double 0.2000000000000000</a:t>
            </a:r>
            <a:r>
              <a:rPr lang="en-CA" b="1" u="sng" dirty="0">
                <a:latin typeface="Consolas" panose="020B0609020204030204" pitchFamily="49" charset="0"/>
              </a:rPr>
              <a:t>111022302462515654042363166809082031250</a:t>
            </a:r>
          </a:p>
          <a:p>
            <a:pPr marL="0" indent="0">
              <a:buNone/>
            </a:pPr>
            <a:endParaRPr lang="en-CA" dirty="0">
              <a:latin typeface="Consolas" panose="020B0609020204030204" pitchFamily="49" charset="0"/>
            </a:endParaRPr>
          </a:p>
          <a:p>
            <a:pPr marL="0" indent="0">
              <a:buNone/>
            </a:pPr>
            <a:r>
              <a:rPr lang="en-CA" dirty="0">
                <a:latin typeface="Consolas" panose="020B0609020204030204" pitchFamily="49" charset="0"/>
              </a:rPr>
              <a:t> 1 /10 = float  0.10000000</a:t>
            </a:r>
            <a:r>
              <a:rPr lang="en-CA" b="1" u="sng" dirty="0">
                <a:latin typeface="Consolas" panose="020B0609020204030204" pitchFamily="49" charset="0"/>
              </a:rPr>
              <a:t>1490116119384765625</a:t>
            </a:r>
            <a:endParaRPr lang="en-CA" dirty="0">
              <a:latin typeface="Consolas" panose="020B0609020204030204" pitchFamily="49" charset="0"/>
            </a:endParaRPr>
          </a:p>
          <a:p>
            <a:pPr marL="0" indent="0">
              <a:buNone/>
            </a:pPr>
            <a:r>
              <a:rPr lang="en-CA" dirty="0">
                <a:latin typeface="Consolas" panose="020B0609020204030204" pitchFamily="49" charset="0"/>
              </a:rPr>
              <a:t> 1 /10 = double 0.10000000000000000</a:t>
            </a:r>
            <a:r>
              <a:rPr lang="en-CA" b="1" u="sng" dirty="0">
                <a:latin typeface="Consolas" panose="020B0609020204030204" pitchFamily="49" charset="0"/>
              </a:rPr>
              <a:t>55511151231257827021181583404541015625</a:t>
            </a:r>
          </a:p>
          <a:p>
            <a:endParaRPr lang="en-CA" dirty="0"/>
          </a:p>
          <a:p>
            <a:r>
              <a:rPr lang="en-CA" b="1" u="sng" dirty="0"/>
              <a:t>underflow</a:t>
            </a:r>
          </a:p>
        </p:txBody>
      </p:sp>
      <p:sp>
        <p:nvSpPr>
          <p:cNvPr id="4" name="Slide Number Placeholder 3"/>
          <p:cNvSpPr>
            <a:spLocks noGrp="1"/>
          </p:cNvSpPr>
          <p:nvPr>
            <p:ph type="sldNum" sz="quarter" idx="10"/>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224935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many programmers does it take to change a lightbulb?</a:t>
            </a:r>
          </a:p>
          <a:p>
            <a:r>
              <a:rPr lang="en-CA" dirty="0"/>
              <a:t>1.000000000000001110223024625156540423631668090820312500000000</a:t>
            </a:r>
          </a:p>
          <a:p>
            <a:endParaRPr lang="en-US" dirty="0"/>
          </a:p>
          <a:p>
            <a:r>
              <a:rPr lang="en-CA" dirty="0"/>
              <a:t>A programmer walks into a cafe and asks for 1.014 root beers.</a:t>
            </a:r>
            <a:br>
              <a:rPr lang="en-CA" dirty="0"/>
            </a:br>
            <a:r>
              <a:rPr lang="en-CA" dirty="0"/>
              <a:t>The bartender says, “I’ll have to charge you extra, that’s a root beer float”.</a:t>
            </a:r>
            <a:br>
              <a:rPr lang="en-CA" dirty="0"/>
            </a:br>
            <a:r>
              <a:rPr lang="en-CA" dirty="0"/>
              <a:t>So the programmer says, “In that case, better make it a double.”</a:t>
            </a:r>
          </a:p>
          <a:p>
            <a:endParaRPr lang="en-CA" dirty="0"/>
          </a:p>
          <a:p>
            <a:r>
              <a:rPr lang="en-CA" dirty="0"/>
              <a:t>http://syque.com/cstyle/ch9.2.htm</a:t>
            </a:r>
          </a:p>
          <a:p>
            <a:endParaRPr lang="en-CA" dirty="0"/>
          </a:p>
          <a:p>
            <a:r>
              <a:rPr lang="en-CA" dirty="0"/>
              <a:t>http://syque.com/cstyle/ch10.3.htm</a:t>
            </a:r>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96249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https://www.wired.com/2005/11/historys-worst-software-bugs/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http://royal.pingdom.com/2009/03/19/10-historical-software-bugs-with-extreme-consequences/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http://paris.utdallas.edu/IEEE-RS-ATR/document/2009/2009-17.pdf</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http://www.businessinsider.com/programmers-confess-unethical-illegal-tasks-asked-of-them-2016-11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https://www.theatlantic.com/technology/archive/2017/09/saving-the-world-from-code/540393/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911 busy signal</a:t>
            </a:r>
            <a:endParaRPr lang="en-CA"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six hours on April 9, 2014, 911 emergency services went dark for more than 11 million Americans across seven states due to an entirely preventable software error. You'd think that counting up to 40 million 911 calls would never happen. But it did. </a:t>
            </a:r>
            <a:r>
              <a:rPr lang="en-CA" sz="1200" b="0" i="0" kern="1200" dirty="0">
                <a:solidFill>
                  <a:schemeClr val="tx1"/>
                </a:solidFill>
                <a:effectLst/>
                <a:latin typeface="+mn-lt"/>
                <a:ea typeface="+mn-ea"/>
                <a:cs typeface="+mn-cs"/>
              </a:rPr>
              <a:t>And because the programmers hadn’t anticipated the problem, they hadn’t created alarms to call attention to it. Nobody knew what was happening. For six hours, no one knew </a:t>
            </a:r>
            <a:r>
              <a:rPr lang="en-CA" sz="1200" kern="1200" dirty="0">
                <a:solidFill>
                  <a:schemeClr val="tx1"/>
                </a:solidFill>
                <a:effectLst/>
                <a:latin typeface="+mn-lt"/>
                <a:ea typeface="+mn-ea"/>
                <a:cs typeface="+mn-cs"/>
              </a:rPr>
              <a:t>911 calls were going nowhere.</a:t>
            </a:r>
            <a:br>
              <a:rPr lang="en-CA" sz="1200" kern="1200" dirty="0">
                <a:solidFill>
                  <a:schemeClr val="tx1"/>
                </a:solidFill>
                <a:effectLst/>
                <a:latin typeface="+mn-lt"/>
                <a:ea typeface="+mn-ea"/>
                <a:cs typeface="+mn-cs"/>
              </a:rPr>
            </a:br>
            <a:r>
              <a:rPr lang="en-CA" sz="1200" u="sng" kern="1200" dirty="0">
                <a:solidFill>
                  <a:schemeClr val="tx1"/>
                </a:solidFill>
                <a:effectLst/>
                <a:latin typeface="+mn-lt"/>
                <a:ea typeface="+mn-ea"/>
                <a:cs typeface="+mn-cs"/>
                <a:hlinkClick r:id="rId3"/>
              </a:rPr>
              <a:t>https://apps.fcc.gov/edocs_public/attachmatch/DOC-330012A1.pdf</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April 2014 Multistate 911 Outage: Cause and Impact.</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Report and Recommendations. Public Safety Docket No. 14-72. PSHSB Case File Nos. 14-CCR-0001-0007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"When it originally designed the software for its PTM, </a:t>
            </a:r>
            <a:r>
              <a:rPr lang="en-CA" b="1" dirty="0" err="1"/>
              <a:t>Intrado</a:t>
            </a:r>
            <a:r>
              <a:rPr lang="en-CA" b="1" dirty="0"/>
              <a:t> programmed it with a pre-set maximum of sequential log record numbers</a:t>
            </a:r>
            <a:r>
              <a:rPr lang="en-CA" dirty="0"/>
              <a:t>. At around midnight on April 9, the PTM module in </a:t>
            </a:r>
            <a:r>
              <a:rPr lang="en-CA" dirty="0" err="1"/>
              <a:t>Intrado’s</a:t>
            </a:r>
            <a:r>
              <a:rPr lang="en-CA" dirty="0"/>
              <a:t> Englewood IPSR reached this maximum, at which point it ceased generating additional CAMA trunk assignments for incoming 911 calls. When subsequent requests for CAMA trunk assignment were received, the PTM did not respond, interfacing timers timed out, and 911 calls were no longer completed to those PSAPs with CAMA trunks. </a:t>
            </a:r>
            <a:r>
              <a:rPr lang="en-CA" b="1" dirty="0"/>
              <a:t>In other words, these calls </a:t>
            </a:r>
            <a:r>
              <a:rPr lang="en-CA" dirty="0"/>
              <a:t>destined for PSAPs using CAMA trunks </a:t>
            </a:r>
            <a:r>
              <a:rPr lang="en-CA" b="1" dirty="0"/>
              <a:t>went nowhere</a:t>
            </a:r>
            <a:r>
              <a:rPr lang="en-CA" dirty="0"/>
              <a:t>. </a:t>
            </a:r>
            <a:r>
              <a:rPr lang="en-CA" b="1" dirty="0"/>
              <a:t>This amounted to over 87 percent of all 911 calls during the outage. Notably</a:t>
            </a:r>
            <a:r>
              <a:rPr lang="en-CA" dirty="0"/>
              <a:t>, the IPSR </a:t>
            </a:r>
            <a:r>
              <a:rPr lang="en-CA" b="1" dirty="0"/>
              <a:t>did not issue any major or critical alarm for this outage. Instead, it issued several thousand minor alarms for calls not completing, but these did not attract the attention of </a:t>
            </a:r>
            <a:r>
              <a:rPr lang="en-CA" b="1" dirty="0" err="1"/>
              <a:t>Intrado</a:t>
            </a:r>
            <a:r>
              <a:rPr lang="en-CA" b="1" dirty="0"/>
              <a:t> staff. " </a:t>
            </a:r>
            <a:r>
              <a:rPr lang="en-CA" dirty="0"/>
              <a:t>page 13  [ this seems rather odd since the entire point of the system was to route calls!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Ariane 5 rocket self-destructs 40 seconds after launch</a:t>
            </a:r>
          </a:p>
          <a:p>
            <a:pPr fontAlgn="base" latinLnBrk="0"/>
            <a:r>
              <a:rPr lang="en-CA" sz="1200" b="0" i="0" kern="1200" dirty="0">
                <a:solidFill>
                  <a:schemeClr val="tx1"/>
                </a:solidFill>
                <a:effectLst/>
                <a:latin typeface="+mn-lt"/>
                <a:ea typeface="+mn-ea"/>
                <a:cs typeface="+mn-cs"/>
              </a:rPr>
              <a:t>June 4, 1996 – Ariane 5 Flight 501. Working code for the Ariane 4 rocket is reused in the Ariane 5, but the Ariane 5 has  faster engines creating more events per unit time to be counted. This triggered a bug. First Flight 501's backup computer crashes, followed 0.05 seconds later by a crash of the primary computer </a:t>
            </a:r>
            <a:r>
              <a:rPr lang="en-CA" sz="1200" b="0" i="1" kern="1200" dirty="0">
                <a:solidFill>
                  <a:schemeClr val="tx1"/>
                </a:solidFill>
                <a:effectLst/>
                <a:latin typeface="+mn-lt"/>
                <a:ea typeface="+mn-ea"/>
                <a:cs typeface="+mn-cs"/>
              </a:rPr>
              <a:t>which used the same software. [Only the hardware had a backup, not the software!] </a:t>
            </a:r>
            <a:r>
              <a:rPr lang="en-CA" sz="1200" b="0" i="0" kern="1200" dirty="0">
                <a:solidFill>
                  <a:schemeClr val="tx1"/>
                </a:solidFill>
                <a:effectLst/>
                <a:latin typeface="+mn-lt"/>
                <a:ea typeface="+mn-ea"/>
                <a:cs typeface="+mn-cs"/>
              </a:rPr>
              <a:t>The rocket disintegrates 40 seconds after launch.</a:t>
            </a:r>
          </a:p>
          <a:p>
            <a:pPr fontAlgn="base" latinLnBrk="0"/>
            <a:r>
              <a:rPr lang="en-CA" sz="1200" b="0" i="0" kern="1200" dirty="0">
                <a:solidFill>
                  <a:schemeClr val="tx1"/>
                </a:solidFill>
                <a:effectLst/>
                <a:latin typeface="+mn-lt"/>
                <a:ea typeface="+mn-ea"/>
                <a:cs typeface="+mn-cs"/>
              </a:rPr>
              <a:t>"The error is in the code that converts a 64-bit floating-point number to a 16-bit signed integer. "</a:t>
            </a:r>
          </a:p>
          <a:p>
            <a:pPr fontAlgn="base" latinLnBrk="0"/>
            <a:r>
              <a:rPr lang="en-US" sz="1200" b="0" i="0" kern="1200" dirty="0">
                <a:solidFill>
                  <a:schemeClr val="tx1"/>
                </a:solidFill>
                <a:effectLst/>
                <a:latin typeface="+mn-lt"/>
                <a:ea typeface="+mn-ea"/>
                <a:cs typeface="+mn-cs"/>
              </a:rPr>
              <a:t>T</a:t>
            </a:r>
            <a:r>
              <a:rPr lang="en-CA" sz="1200" b="0" i="0" kern="1200" dirty="0">
                <a:solidFill>
                  <a:schemeClr val="tx1"/>
                </a:solidFill>
                <a:effectLst/>
                <a:latin typeface="+mn-lt"/>
                <a:ea typeface="+mn-ea"/>
                <a:cs typeface="+mn-cs"/>
              </a:rPr>
              <a:t>he real error is in thinking such a conversion is a good idea. But, because the </a:t>
            </a:r>
            <a:r>
              <a:rPr lang="en-CA" sz="1200" b="0" i="0" kern="1200" dirty="0" err="1">
                <a:solidFill>
                  <a:schemeClr val="tx1"/>
                </a:solidFill>
                <a:effectLst/>
                <a:latin typeface="+mn-lt"/>
                <a:ea typeface="+mn-ea"/>
                <a:cs typeface="+mn-cs"/>
              </a:rPr>
              <a:t>swr</a:t>
            </a:r>
            <a:r>
              <a:rPr lang="en-CA" sz="1200" b="0" i="0" kern="1200" dirty="0">
                <a:solidFill>
                  <a:schemeClr val="tx1"/>
                </a:solidFill>
                <a:effectLst/>
                <a:latin typeface="+mn-lt"/>
                <a:ea typeface="+mn-ea"/>
                <a:cs typeface="+mn-cs"/>
              </a:rPr>
              <a:t> worked on the Ariane 4, it was just carried to the Ariane 5 – known as cargo cult programming or blindly copying code from a previous similar implementation. </a:t>
            </a:r>
          </a:p>
          <a:p>
            <a:pPr fontAlgn="base" latinLnBrk="0"/>
            <a:r>
              <a:rPr lang="en-CA" sz="1200" b="1" i="0" kern="1200" dirty="0">
                <a:solidFill>
                  <a:schemeClr val="tx1"/>
                </a:solidFill>
                <a:effectLst/>
                <a:latin typeface="+mn-lt"/>
                <a:ea typeface="+mn-ea"/>
                <a:cs typeface="+mn-cs"/>
              </a:rPr>
              <a:t>Who thought a double precision floating point value which can be up to 9,007,199,254,740,992 (over 9 quadrillion or 2^53 integer precision) would fit into an integer with a maximum of 32,767. You would need almost 275 billion 16-bit signed integers to hold the maximum accurate value in a 64-bit float. </a:t>
            </a:r>
          </a:p>
          <a:p>
            <a:pPr fontAlgn="base" latinLnBrk="0"/>
            <a:r>
              <a:rPr lang="en-CA" sz="1200" u="sng" kern="1200" dirty="0">
                <a:solidFill>
                  <a:schemeClr val="tx1"/>
                </a:solidFill>
                <a:effectLst/>
                <a:latin typeface="+mn-lt"/>
                <a:ea typeface="+mn-ea"/>
                <a:cs typeface="+mn-cs"/>
                <a:hlinkClick r:id="rId4"/>
              </a:rPr>
              <a:t>https://around.com/ariane.html</a:t>
            </a:r>
            <a:endParaRPr lang="en-CA" sz="1200" b="1"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https://en.wikipedia.org/wiki/Double-precision_floating-point_format#C_and_C.2B.2B</a:t>
            </a:r>
          </a:p>
          <a:p>
            <a:pPr fontAlgn="base" latinLnBrk="0"/>
            <a:r>
              <a:rPr lang="en-US" sz="1200" b="0" i="0" kern="1200" dirty="0">
                <a:solidFill>
                  <a:schemeClr val="tx1"/>
                </a:solidFill>
                <a:effectLst/>
                <a:latin typeface="+mn-lt"/>
                <a:ea typeface="+mn-ea"/>
                <a:cs typeface="+mn-cs"/>
              </a:rPr>
              <a:t>https://en.wikipedia.org/wiki/Cargo_cult_programming</a:t>
            </a:r>
          </a:p>
          <a:p>
            <a:pPr fontAlgn="base" latinLnBrk="0"/>
            <a:endParaRPr lang="en-US" sz="1200" b="0" i="0" kern="1200" dirty="0">
              <a:solidFill>
                <a:schemeClr val="tx1"/>
              </a:solidFill>
              <a:effectLst/>
              <a:latin typeface="+mn-lt"/>
              <a:ea typeface="+mn-ea"/>
              <a:cs typeface="+mn-cs"/>
            </a:endParaRPr>
          </a:p>
          <a:p>
            <a:pPr fontAlgn="base" latinLnBrk="0"/>
            <a:r>
              <a:rPr lang="en-CA" sz="1200" b="1" i="0" kern="1200" dirty="0">
                <a:solidFill>
                  <a:schemeClr val="tx1"/>
                </a:solidFill>
                <a:effectLst/>
                <a:latin typeface="+mn-lt"/>
                <a:ea typeface="+mn-ea"/>
                <a:cs typeface="+mn-cs"/>
              </a:rPr>
              <a:t>1985-1987 – Therac-25 medical accelerator.</a:t>
            </a:r>
            <a:r>
              <a:rPr lang="en-CA" sz="1200" b="0" i="0" kern="1200" dirty="0">
                <a:solidFill>
                  <a:schemeClr val="tx1"/>
                </a:solidFill>
                <a:effectLst/>
                <a:latin typeface="+mn-lt"/>
                <a:ea typeface="+mn-ea"/>
                <a:cs typeface="+mn-cs"/>
              </a:rPr>
              <a:t> A radiation therapy device malfunctions and delivers lethal radiation doses at several medical facilities. Six patients die; others are seriously injured due to over exposure. Therac-25 "improved" the Therac-20's electromechanical safety interlocks with software control, a decision made because software was perceived to be more reliable. But software for the Therac-25 – a machine without hardware interlocks was based Therac-6 and -20 models that have mechanical safety mechanisms.</a:t>
            </a:r>
          </a:p>
          <a:p>
            <a:pPr fontAlgn="base" latinLnBrk="0"/>
            <a:endParaRPr lang="en-CA" sz="1200" b="0" i="0" kern="1200" dirty="0">
              <a:solidFill>
                <a:schemeClr val="tx1"/>
              </a:solidFill>
              <a:effectLst/>
              <a:latin typeface="+mn-lt"/>
              <a:ea typeface="+mn-ea"/>
              <a:cs typeface="+mn-cs"/>
            </a:endParaRPr>
          </a:p>
          <a:p>
            <a:pPr fontAlgn="base" latinLnBrk="0"/>
            <a:r>
              <a:rPr lang="en-CA" sz="1200" b="0" i="0" kern="1200" dirty="0">
                <a:solidFill>
                  <a:schemeClr val="tx1"/>
                </a:solidFill>
                <a:effectLst/>
                <a:latin typeface="+mn-lt"/>
                <a:ea typeface="+mn-ea"/>
                <a:cs typeface="+mn-cs"/>
              </a:rPr>
              <a:t>What </a:t>
            </a:r>
            <a:r>
              <a:rPr lang="en-CA" sz="1200" b="0" i="0" kern="1200" dirty="0" err="1">
                <a:solidFill>
                  <a:schemeClr val="tx1"/>
                </a:solidFill>
                <a:effectLst/>
                <a:latin typeface="+mn-lt"/>
                <a:ea typeface="+mn-ea"/>
                <a:cs typeface="+mn-cs"/>
              </a:rPr>
              <a:t>Thereac</a:t>
            </a:r>
            <a:r>
              <a:rPr lang="en-CA" sz="1200" b="0" i="0" kern="1200" dirty="0">
                <a:solidFill>
                  <a:schemeClr val="tx1"/>
                </a:solidFill>
                <a:effectLst/>
                <a:latin typeface="+mn-lt"/>
                <a:ea typeface="+mn-ea"/>
                <a:cs typeface="+mn-cs"/>
              </a:rPr>
              <a:t> engineers didn't know was that both the 20 and the 25 were built upon an operating system and real-time controller that had been kludged together by a programmer with no formal training. The control software appeared to have been written by a programmer with little experience coding for real-time systems. There were few comments, and no proof that any timing analysis had been performed. According to AECL, a </a:t>
            </a:r>
            <a:r>
              <a:rPr lang="en-CA" sz="1200" b="1" i="0" kern="1200" dirty="0">
                <a:solidFill>
                  <a:schemeClr val="tx1"/>
                </a:solidFill>
                <a:effectLst/>
                <a:latin typeface="+mn-lt"/>
                <a:ea typeface="+mn-ea"/>
                <a:cs typeface="+mn-cs"/>
              </a:rPr>
              <a:t>single </a:t>
            </a:r>
            <a:r>
              <a:rPr lang="en-CA" sz="1200" b="0" i="0" kern="1200" dirty="0">
                <a:solidFill>
                  <a:schemeClr val="tx1"/>
                </a:solidFill>
                <a:effectLst/>
                <a:latin typeface="+mn-lt"/>
                <a:ea typeface="+mn-ea"/>
                <a:cs typeface="+mn-cs"/>
              </a:rPr>
              <a:t>programmer had written the software based upon the Therac-6 and 20 code. An </a:t>
            </a:r>
            <a:r>
              <a:rPr lang="en-CA" sz="1200" b="1" i="0" kern="1200" dirty="0">
                <a:solidFill>
                  <a:schemeClr val="tx1"/>
                </a:solidFill>
                <a:effectLst/>
                <a:latin typeface="+mn-lt"/>
                <a:ea typeface="+mn-ea"/>
                <a:cs typeface="+mn-cs"/>
              </a:rPr>
              <a:t>expert</a:t>
            </a:r>
            <a:r>
              <a:rPr lang="en-CA" sz="1200" b="0" i="0" kern="1200" dirty="0">
                <a:solidFill>
                  <a:schemeClr val="tx1"/>
                </a:solidFill>
                <a:effectLst/>
                <a:latin typeface="+mn-lt"/>
                <a:ea typeface="+mn-ea"/>
                <a:cs typeface="+mn-cs"/>
              </a:rPr>
              <a:t> programmer would have insisted another </a:t>
            </a:r>
            <a:r>
              <a:rPr lang="en-CA" sz="1200" b="1" i="0" kern="1200" dirty="0">
                <a:solidFill>
                  <a:schemeClr val="tx1"/>
                </a:solidFill>
                <a:effectLst/>
                <a:latin typeface="+mn-lt"/>
                <a:ea typeface="+mn-ea"/>
                <a:cs typeface="+mn-cs"/>
              </a:rPr>
              <a:t>expert</a:t>
            </a:r>
            <a:r>
              <a:rPr lang="en-CA" sz="1200" b="0" i="0" kern="1200" dirty="0">
                <a:solidFill>
                  <a:schemeClr val="tx1"/>
                </a:solidFill>
                <a:effectLst/>
                <a:latin typeface="+mn-lt"/>
                <a:ea typeface="+mn-ea"/>
                <a:cs typeface="+mn-cs"/>
              </a:rPr>
              <a:t> review the code and test procedures. Expert programmers would have each written different major parts of the code that had to work together (executive real-time machine functions and application level software), reviewed each other's code, and co-written tests. When there is only one point of view and one person's understanding of the problem being solved, it had better be PERFECT.</a:t>
            </a:r>
          </a:p>
          <a:p>
            <a:pPr fontAlgn="base" latinLnBrk="0"/>
            <a:endParaRPr lang="en-CA"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UX flaw</a:t>
            </a:r>
            <a:r>
              <a:rPr lang="en-CA" sz="1200" b="0" i="0" kern="1200" dirty="0">
                <a:solidFill>
                  <a:schemeClr val="tx1"/>
                </a:solidFill>
                <a:effectLst/>
                <a:latin typeface="+mn-lt"/>
                <a:ea typeface="+mn-ea"/>
                <a:cs typeface="+mn-cs"/>
              </a:rPr>
              <a:t>: When the system noticed that something was wrong, it halted the X-ray beam and displayed "MALFUNCTION" with a number from 1 to 64. The user manual did not explain or even address the error codes. To an operator, the message was meaningless. In a machine like this, the operator cannot just see that something is wrong. It's not like it had a flat tire. Operators could press the P key to override the warning and proceed anyway. After all, why would a machine allow you to override an error message if something was really wrong?</a:t>
            </a:r>
          </a:p>
          <a:p>
            <a:pPr fontAlgn="base" latinLnBrk="0"/>
            <a:r>
              <a:rPr lang="en-CA" sz="1200" b="1" i="0" kern="1200" dirty="0">
                <a:solidFill>
                  <a:schemeClr val="tx1"/>
                </a:solidFill>
                <a:effectLst/>
                <a:latin typeface="+mn-lt"/>
                <a:ea typeface="+mn-ea"/>
                <a:cs typeface="+mn-cs"/>
              </a:rPr>
              <a:t>Program design/flow error</a:t>
            </a:r>
            <a:r>
              <a:rPr lang="en-CA" sz="1200" b="0" i="0" kern="1200" dirty="0">
                <a:solidFill>
                  <a:schemeClr val="tx1"/>
                </a:solidFill>
                <a:effectLst/>
                <a:latin typeface="+mn-lt"/>
                <a:ea typeface="+mn-ea"/>
                <a:cs typeface="+mn-cs"/>
              </a:rPr>
              <a:t>: The equipment control task did not properly synchronize with the operator interface task, so that race conditions occurred if the operator changed the setup too quickly. (the tasks were multi-threaded when they should have been single-threaded.) This was missed during testing, since it took some practice before operators were able to work quickly enough to get ahead of the equipment control task. The setup UI should have been "modal", i.e. blocking the application flow until information required to continue is entered.</a:t>
            </a:r>
          </a:p>
          <a:p>
            <a:pPr fontAlgn="base" latinLnBrk="0"/>
            <a:r>
              <a:rPr lang="en-US" sz="1200" b="0" i="0" kern="1200" dirty="0">
                <a:solidFill>
                  <a:schemeClr val="tx1"/>
                </a:solidFill>
                <a:effectLst/>
                <a:latin typeface="+mn-lt"/>
                <a:ea typeface="+mn-ea"/>
                <a:cs typeface="+mn-cs"/>
              </a:rPr>
              <a:t>R</a:t>
            </a:r>
            <a:r>
              <a:rPr lang="en-CA" sz="1200" b="0" i="0" kern="1200" dirty="0">
                <a:solidFill>
                  <a:schemeClr val="tx1"/>
                </a:solidFill>
                <a:effectLst/>
                <a:latin typeface="+mn-lt"/>
                <a:ea typeface="+mn-ea"/>
                <a:cs typeface="+mn-cs"/>
              </a:rPr>
              <a:t>ace condition joke example: </a:t>
            </a:r>
            <a:r>
              <a:rPr lang="en-CA" dirty="0"/>
              <a:t>Knock, knock. Race condition. Who’s there.</a:t>
            </a:r>
            <a:endParaRPr lang="en-CA" sz="1200" b="0" i="0" kern="1200" dirty="0">
              <a:solidFill>
                <a:schemeClr val="tx1"/>
              </a:solidFill>
              <a:effectLst/>
              <a:latin typeface="+mn-lt"/>
              <a:ea typeface="+mn-ea"/>
              <a:cs typeface="+mn-cs"/>
            </a:endParaRPr>
          </a:p>
          <a:p>
            <a:pPr fontAlgn="base" latinLnBrk="0"/>
            <a:r>
              <a:rPr lang="en-CA" sz="1200" b="1" i="0" kern="1200" dirty="0">
                <a:solidFill>
                  <a:schemeClr val="tx1"/>
                </a:solidFill>
                <a:effectLst/>
                <a:latin typeface="+mn-lt"/>
                <a:ea typeface="+mn-ea"/>
                <a:cs typeface="+mn-cs"/>
              </a:rPr>
              <a:t>Side-effect logic:</a:t>
            </a:r>
            <a:r>
              <a:rPr lang="en-CA" sz="1200" b="0" i="0" kern="1200" dirty="0">
                <a:solidFill>
                  <a:schemeClr val="tx1"/>
                </a:solidFill>
                <a:effectLst/>
                <a:latin typeface="+mn-lt"/>
                <a:ea typeface="+mn-ea"/>
                <a:cs typeface="+mn-cs"/>
              </a:rPr>
              <a:t>  In traditional C, </a:t>
            </a:r>
            <a:r>
              <a:rPr lang="en-CA" sz="1200" b="0" i="1" kern="1200" dirty="0">
                <a:solidFill>
                  <a:schemeClr val="tx1"/>
                </a:solidFill>
                <a:effectLst/>
                <a:latin typeface="+mn-lt"/>
                <a:ea typeface="+mn-ea"/>
                <a:cs typeface="+mn-cs"/>
              </a:rPr>
              <a:t>true</a:t>
            </a:r>
            <a:r>
              <a:rPr lang="en-CA" sz="1200" b="0" i="0" kern="1200" dirty="0">
                <a:solidFill>
                  <a:schemeClr val="tx1"/>
                </a:solidFill>
                <a:effectLst/>
                <a:latin typeface="+mn-lt"/>
                <a:ea typeface="+mn-ea"/>
                <a:cs typeface="+mn-cs"/>
              </a:rPr>
              <a:t> is represented by any numeric value not equal to 0 and </a:t>
            </a:r>
            <a:r>
              <a:rPr lang="en-CA" sz="1200" b="0" i="1" kern="1200" dirty="0">
                <a:solidFill>
                  <a:schemeClr val="tx1"/>
                </a:solidFill>
                <a:effectLst/>
                <a:latin typeface="+mn-lt"/>
                <a:ea typeface="+mn-ea"/>
                <a:cs typeface="+mn-cs"/>
              </a:rPr>
              <a:t>false</a:t>
            </a:r>
            <a:r>
              <a:rPr lang="en-CA" sz="1200" b="0" i="0" kern="1200" dirty="0">
                <a:solidFill>
                  <a:schemeClr val="tx1"/>
                </a:solidFill>
                <a:effectLst/>
                <a:latin typeface="+mn-lt"/>
                <a:ea typeface="+mn-ea"/>
                <a:cs typeface="+mn-cs"/>
              </a:rPr>
              <a:t> is represented by 0. Until C language version C99, the Boolean data type did not exist (</a:t>
            </a:r>
            <a:r>
              <a:rPr lang="en-CA" sz="1200" b="0" i="0" kern="1200" baseline="0" dirty="0">
                <a:solidFill>
                  <a:schemeClr val="tx1"/>
                </a:solidFill>
                <a:effectLst/>
                <a:latin typeface="Consolas" panose="020B0609020204030204" pitchFamily="49" charset="0"/>
                <a:ea typeface="+mn-ea"/>
                <a:cs typeface="+mn-cs"/>
              </a:rPr>
              <a:t>bool</a:t>
            </a:r>
            <a:r>
              <a:rPr lang="en-CA" sz="1200" b="0" i="0" kern="1200" dirty="0">
                <a:solidFill>
                  <a:schemeClr val="tx1"/>
                </a:solidFill>
                <a:effectLst/>
                <a:latin typeface="+mn-lt"/>
                <a:ea typeface="+mn-ea"/>
                <a:cs typeface="+mn-cs"/>
              </a:rPr>
              <a:t>). The </a:t>
            </a:r>
            <a:r>
              <a:rPr lang="en-CA" sz="1200" b="0" i="0" kern="1200" dirty="0" err="1">
                <a:solidFill>
                  <a:schemeClr val="tx1"/>
                </a:solidFill>
                <a:effectLst/>
                <a:latin typeface="+mn-lt"/>
                <a:ea typeface="+mn-ea"/>
                <a:cs typeface="+mn-cs"/>
              </a:rPr>
              <a:t>Therac</a:t>
            </a:r>
            <a:r>
              <a:rPr lang="en-CA" sz="1200" b="0" i="0" kern="1200" dirty="0">
                <a:solidFill>
                  <a:schemeClr val="tx1"/>
                </a:solidFill>
                <a:effectLst/>
                <a:latin typeface="+mn-lt"/>
                <a:ea typeface="+mn-ea"/>
                <a:cs typeface="+mn-cs"/>
              </a:rPr>
              <a:t> software set a True condition by </a:t>
            </a:r>
            <a:r>
              <a:rPr lang="en-CA" sz="1200" b="1" i="0" kern="1200" dirty="0">
                <a:solidFill>
                  <a:schemeClr val="tx1"/>
                </a:solidFill>
                <a:effectLst/>
                <a:latin typeface="+mn-lt"/>
                <a:ea typeface="+mn-ea"/>
                <a:cs typeface="+mn-cs"/>
              </a:rPr>
              <a:t>incrementing </a:t>
            </a:r>
            <a:r>
              <a:rPr lang="en-CA" sz="1200" b="0" i="0" kern="1200" dirty="0">
                <a:solidFill>
                  <a:schemeClr val="tx1"/>
                </a:solidFill>
                <a:effectLst/>
                <a:latin typeface="+mn-lt"/>
                <a:ea typeface="+mn-ea"/>
                <a:cs typeface="+mn-cs"/>
              </a:rPr>
              <a:t>a variable  (</a:t>
            </a:r>
            <a:r>
              <a:rPr lang="en-CA" sz="1200" b="0" i="0" kern="1200" dirty="0" err="1">
                <a:solidFill>
                  <a:schemeClr val="tx1"/>
                </a:solidFill>
                <a:effectLst/>
                <a:latin typeface="+mn-lt"/>
                <a:ea typeface="+mn-ea"/>
                <a:cs typeface="+mn-cs"/>
              </a:rPr>
              <a:t>failTest</a:t>
            </a:r>
            <a:r>
              <a:rPr lang="en-CA" sz="1200" b="0" i="0" kern="1200" dirty="0">
                <a:solidFill>
                  <a:schemeClr val="tx1"/>
                </a:solidFill>
                <a:effectLst/>
                <a:latin typeface="+mn-lt"/>
                <a:ea typeface="+mn-ea"/>
                <a:cs typeface="+mn-cs"/>
              </a:rPr>
              <a:t> = </a:t>
            </a:r>
            <a:r>
              <a:rPr lang="en-CA" sz="1200" b="0" i="0" kern="1200" dirty="0" err="1">
                <a:solidFill>
                  <a:schemeClr val="tx1"/>
                </a:solidFill>
                <a:effectLst/>
                <a:latin typeface="+mn-lt"/>
                <a:ea typeface="+mn-ea"/>
                <a:cs typeface="+mn-cs"/>
              </a:rPr>
              <a:t>failTest</a:t>
            </a:r>
            <a:r>
              <a:rPr lang="en-CA" sz="1200" b="0" i="0" kern="1200" dirty="0">
                <a:solidFill>
                  <a:schemeClr val="tx1"/>
                </a:solidFill>
                <a:effectLst/>
                <a:latin typeface="+mn-lt"/>
                <a:ea typeface="+mn-ea"/>
                <a:cs typeface="+mn-cs"/>
              </a:rPr>
              <a:t> + 1), rather than by setting it to a constant non-zero value (</a:t>
            </a:r>
            <a:r>
              <a:rPr lang="en-CA" sz="1200" b="0" i="0" kern="1200" dirty="0" err="1">
                <a:solidFill>
                  <a:schemeClr val="tx1"/>
                </a:solidFill>
                <a:effectLst/>
                <a:latin typeface="+mn-lt"/>
                <a:ea typeface="+mn-ea"/>
                <a:cs typeface="+mn-cs"/>
              </a:rPr>
              <a:t>failTest</a:t>
            </a:r>
            <a:r>
              <a:rPr lang="en-CA" sz="1200" b="0" i="0" kern="1200" dirty="0">
                <a:solidFill>
                  <a:schemeClr val="tx1"/>
                </a:solidFill>
                <a:effectLst/>
                <a:latin typeface="+mn-lt"/>
                <a:ea typeface="+mn-ea"/>
                <a:cs typeface="+mn-cs"/>
              </a:rPr>
              <a:t> = 1). Occasionally an arithmetic overflow occurred, causing the flag to return to zero and the software to bypass safety checks. </a:t>
            </a:r>
            <a:r>
              <a:rPr lang="en-CA" sz="1200" b="1" i="0" kern="1200" dirty="0">
                <a:solidFill>
                  <a:schemeClr val="tx1"/>
                </a:solidFill>
                <a:effectLst/>
                <a:latin typeface="+mn-lt"/>
                <a:ea typeface="+mn-ea"/>
                <a:cs typeface="+mn-cs"/>
              </a:rPr>
              <a:t>Programmers often use C variables to mean two things (a bad practice in general): Is there a problem? and How many problems do we have? It only works reliably if there are no problems. E.g. If there are exactly 256 problems, a byte counter (unsigned or signed) will loop back to zero – no problems! </a:t>
            </a:r>
          </a:p>
          <a:p>
            <a:pPr fontAlgn="base" latinLnBrk="0"/>
            <a:r>
              <a:rPr lang="en-CA" sz="1200" b="0" i="0" kern="1200" dirty="0">
                <a:solidFill>
                  <a:schemeClr val="tx1"/>
                </a:solidFill>
                <a:effectLst/>
                <a:latin typeface="+mn-lt"/>
                <a:ea typeface="+mn-ea"/>
                <a:cs typeface="+mn-cs"/>
              </a:rPr>
              <a:t>https://en.wikipedia.org/wiki/Therac-25  https://en.wikipedia.org/wiki/Thread_(computing) https://en.wikipedia.org/wiki/Race_condition   https://en.wikipedia.org/wiki/Modal_window</a:t>
            </a:r>
          </a:p>
          <a:p>
            <a:pPr fontAlgn="base" latinLnBrk="0"/>
            <a:r>
              <a:rPr lang="en-US" sz="1200" b="0" i="0" kern="1200" dirty="0">
                <a:solidFill>
                  <a:schemeClr val="tx1"/>
                </a:solidFill>
                <a:effectLst/>
                <a:latin typeface="+mn-lt"/>
                <a:ea typeface="+mn-ea"/>
                <a:cs typeface="+mn-cs"/>
              </a:rPr>
              <a:t>http://www.ccnr.org/fatal_dose.html</a:t>
            </a:r>
          </a:p>
          <a:p>
            <a:pPr fontAlgn="base" latinLnBrk="0"/>
            <a:r>
              <a:rPr lang="en-US" sz="1200" b="0" i="0" kern="1200" dirty="0">
                <a:solidFill>
                  <a:schemeClr val="tx1"/>
                </a:solidFill>
                <a:effectLst/>
                <a:latin typeface="+mn-lt"/>
                <a:ea typeface="+mn-ea"/>
                <a:cs typeface="+mn-cs"/>
              </a:rPr>
              <a:t>http://www.cs.umd.edu/class/spring2003/cmsc838p/Misc/therac.pdf</a:t>
            </a:r>
          </a:p>
          <a:p>
            <a:pPr fontAlgn="base" latinLnBrk="0"/>
            <a:r>
              <a:rPr lang="en-US" sz="1200" b="0" i="0" kern="1200" dirty="0">
                <a:solidFill>
                  <a:schemeClr val="tx1"/>
                </a:solidFill>
                <a:effectLst/>
                <a:latin typeface="+mn-lt"/>
                <a:ea typeface="+mn-ea"/>
                <a:cs typeface="+mn-cs"/>
              </a:rPr>
              <a:t>http://sunnyday.mit.edu/papers/therac.pdf</a:t>
            </a:r>
          </a:p>
          <a:p>
            <a:pPr fontAlgn="base" latinLnBrk="0"/>
            <a:r>
              <a:rPr lang="en-US" sz="1200" b="0" i="0" kern="1200" dirty="0">
                <a:solidFill>
                  <a:schemeClr val="tx1"/>
                </a:solidFill>
                <a:effectLst/>
                <a:latin typeface="+mn-lt"/>
                <a:ea typeface="+mn-ea"/>
                <a:cs typeface="+mn-cs"/>
              </a:rPr>
              <a:t>https://hackaday.com/2015/10/26/killed-by-a-machine-the-therac-25/</a:t>
            </a:r>
          </a:p>
          <a:p>
            <a:pPr fontAlgn="base" latinLnBrk="0"/>
            <a:r>
              <a:rPr lang="en-US" sz="1200" b="0" i="0" kern="1200" dirty="0">
                <a:solidFill>
                  <a:schemeClr val="tx1"/>
                </a:solidFill>
                <a:effectLst/>
                <a:latin typeface="+mn-lt"/>
                <a:ea typeface="+mn-ea"/>
                <a:cs typeface="+mn-cs"/>
              </a:rPr>
              <a:t>http://courses.cs.vt.edu/professionalism/Therac_25/Therac_1.html   …/Therac_2.html    …/Therac_3.html </a:t>
            </a:r>
          </a:p>
          <a:p>
            <a:pPr fontAlgn="base" latinLnBrk="0"/>
            <a:r>
              <a:rPr lang="en-US" sz="1200" b="0" i="0" kern="1200" dirty="0">
                <a:solidFill>
                  <a:schemeClr val="tx1"/>
                </a:solidFill>
                <a:effectLst/>
                <a:latin typeface="+mn-lt"/>
                <a:ea typeface="+mn-ea"/>
                <a:cs typeface="+mn-cs"/>
              </a:rPr>
              <a:t>http://courses.cs.vt.edu/professionalism/Therac_25/Therac_4.html </a:t>
            </a:r>
            <a:r>
              <a:rPr lang="en-CA" sz="1200" b="1" i="0" kern="1200" dirty="0">
                <a:solidFill>
                  <a:schemeClr val="tx1"/>
                </a:solidFill>
                <a:effectLst/>
                <a:latin typeface="+mn-lt"/>
                <a:ea typeface="+mn-ea"/>
                <a:cs typeface="+mn-cs"/>
              </a:rPr>
              <a:t>Lessons learned and System engineering</a:t>
            </a:r>
          </a:p>
          <a:p>
            <a:pPr fontAlgn="base" latinLnBrk="0"/>
            <a:r>
              <a:rPr lang="en-CA" sz="1200" b="0" i="0" kern="1200" dirty="0">
                <a:solidFill>
                  <a:schemeClr val="tx1"/>
                </a:solidFill>
                <a:effectLst/>
                <a:latin typeface="+mn-lt"/>
                <a:ea typeface="+mn-ea"/>
                <a:cs typeface="+mn-cs"/>
              </a:rPr>
              <a:t>http://courses.cs.vt.edu/professionalism/Therac_25/Therac_5.html  </a:t>
            </a:r>
            <a:r>
              <a:rPr lang="en-CA" sz="1200" b="1" i="0" kern="1200" dirty="0">
                <a:solidFill>
                  <a:schemeClr val="tx1"/>
                </a:solidFill>
                <a:effectLst/>
                <a:latin typeface="+mn-lt"/>
                <a:ea typeface="+mn-ea"/>
                <a:cs typeface="+mn-cs"/>
              </a:rPr>
              <a:t>Software engineering</a:t>
            </a:r>
            <a:endParaRPr lang="en-CA" sz="1200" b="0" i="0" kern="1200" dirty="0">
              <a:solidFill>
                <a:schemeClr val="tx1"/>
              </a:solidFill>
              <a:effectLst/>
              <a:latin typeface="+mn-lt"/>
              <a:ea typeface="+mn-ea"/>
              <a:cs typeface="+mn-cs"/>
            </a:endParaRPr>
          </a:p>
          <a:p>
            <a:pPr fontAlgn="base" latinLnBrk="0"/>
            <a:r>
              <a:rPr lang="en-US" sz="1200" b="0" i="0" kern="1200" dirty="0">
                <a:solidFill>
                  <a:schemeClr val="tx1"/>
                </a:solidFill>
                <a:effectLst/>
                <a:latin typeface="+mn-lt"/>
                <a:ea typeface="+mn-ea"/>
                <a:cs typeface="+mn-cs"/>
              </a:rPr>
              <a:t>http://courses.cs.vt.edu/professionalism/Therac_25/Side_bar_1.html …/Side_bar_2.html …/Side_bar_3.html …/Side_bar_4.html …/Side_bar_5.html</a:t>
            </a:r>
          </a:p>
          <a:p>
            <a:pPr fontAlgn="base" latinLnBrk="0"/>
            <a:endParaRPr lang="en-US" sz="1200" b="0" i="0" kern="1200" dirty="0">
              <a:solidFill>
                <a:schemeClr val="tx1"/>
              </a:solidFill>
              <a:effectLst/>
              <a:latin typeface="+mn-lt"/>
              <a:ea typeface="+mn-ea"/>
              <a:cs typeface="+mn-cs"/>
            </a:endParaRPr>
          </a:p>
          <a:p>
            <a:r>
              <a:rPr lang="en-CA" sz="1200" b="0" i="0" u="none" strike="noStrike" kern="1200" baseline="0" dirty="0">
                <a:solidFill>
                  <a:schemeClr val="tx1"/>
                </a:solidFill>
                <a:latin typeface="+mn-lt"/>
                <a:ea typeface="+mn-ea"/>
                <a:cs typeface="+mn-cs"/>
              </a:rPr>
              <a:t>“Human intuition is poor at estimating the true probability of supposedly ‘extremely rare’ combinations of events in systems operating at a scale of millions of requests per second,” CHRIS Newcombe wrote in a paper. “That human</a:t>
            </a:r>
          </a:p>
          <a:p>
            <a:r>
              <a:rPr lang="en-CA" sz="1200" b="0" i="0" u="none" strike="noStrike" kern="1200" baseline="0" dirty="0">
                <a:solidFill>
                  <a:schemeClr val="tx1"/>
                </a:solidFill>
                <a:latin typeface="+mn-lt"/>
                <a:ea typeface="+mn-ea"/>
                <a:cs typeface="+mn-cs"/>
              </a:rPr>
              <a:t>fallibility means that some of the more subtle, dangerous bugs turn out to be errors in design; the code faithfully implements the intended design, but the design fails to correctly handle a particular ‘rare’ scenario.”</a:t>
            </a:r>
            <a:endParaRPr lang="en-CA"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Sudden Acceleration in Toyota Vehicles 2002 – 2010+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$3B+ in fines and lawsuit settlements.</a:t>
            </a:r>
          </a:p>
          <a:p>
            <a:r>
              <a:rPr lang="en-CA" sz="1200" b="0" i="0" kern="1200" dirty="0">
                <a:solidFill>
                  <a:schemeClr val="tx1"/>
                </a:solidFill>
                <a:effectLst/>
                <a:latin typeface="+mn-lt"/>
                <a:ea typeface="+mn-ea"/>
                <a:cs typeface="+mn-cs"/>
              </a:rPr>
              <a:t>https://en.wikipedia.org/wiki/Sudden_unintended_acceleration#Sudden_Acceleration_in_Toyota_Vehicles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https://embeddedgurus.com/barr-code/2013/10/an-update-on-toyota-and-unintended-acceleration/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Nearly 400 wrongful-death and personal injury cases were settled by Toyota as a result of unintended acceleration: $3B+ in fines and lawsuit settlements.</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250,000 lines of code in the Electronic Throttle Control System (ETCS) module described as "spaghetti code"</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80,000 lines not to industry standards, almost 1/3 of the code.</a:t>
            </a:r>
          </a:p>
          <a:p>
            <a:pPr marL="171450" indent="-171450" algn="l" defTabSz="914400" rtl="0" eaLnBrk="1" latinLnBrk="0" hangingPunct="1">
              <a:buFontTx/>
              <a:buChar char="-"/>
            </a:pPr>
            <a:r>
              <a:rPr lang="en-US" sz="1200" kern="1200" dirty="0">
                <a:solidFill>
                  <a:schemeClr val="tx1"/>
                </a:solidFill>
                <a:effectLst/>
                <a:latin typeface="+mn-lt"/>
                <a:ea typeface="+mn-ea"/>
                <a:cs typeface="+mn-cs"/>
              </a:rPr>
              <a:t>11,000 global variables where there should be only as few as absolutely necessary</a:t>
            </a:r>
          </a:p>
          <a:p>
            <a:pPr marL="171450" indent="-171450">
              <a:buFontTx/>
              <a:buChar char="-"/>
            </a:pPr>
            <a:r>
              <a:rPr lang="en-US" sz="1200" kern="1200" dirty="0">
                <a:solidFill>
                  <a:schemeClr val="tx1"/>
                </a:solidFill>
                <a:effectLst/>
                <a:latin typeface="+mn-lt"/>
                <a:ea typeface="+mn-ea"/>
                <a:cs typeface="+mn-cs"/>
              </a:rPr>
              <a:t>105 of 343 switch statements had no default or error trap and other poor programming practices.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Error trap is an unconditional catch-all at the end of an IF/ELSE or switch structure.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E.g. IF (true1) {do this} ELSE IF (true2) {do that} ELSE IF (true3) {do other} ELSE {unknow condition; never expected to get here; go into failsafe and/or debug mode} ENDIF</a:t>
            </a:r>
          </a:p>
          <a:p>
            <a:pPr marL="171450" indent="-171450">
              <a:buFontTx/>
              <a:buChar char="-"/>
            </a:pPr>
            <a:r>
              <a:rPr lang="en-US" sz="1200" kern="1200" dirty="0">
                <a:solidFill>
                  <a:schemeClr val="tx1"/>
                </a:solidFill>
                <a:effectLst/>
                <a:latin typeface="+mn-lt"/>
                <a:ea typeface="+mn-ea"/>
                <a:cs typeface="+mn-cs"/>
              </a:rPr>
              <a:t>Of 67 functions in the ETCS code, 75% were measured as so complex as to be untestable.</a:t>
            </a:r>
          </a:p>
          <a:p>
            <a:pPr marL="171450" indent="-171450">
              <a:buFontTx/>
              <a:buChar char="-"/>
            </a:pPr>
            <a:r>
              <a:rPr lang="en-US" sz="1200" kern="1200" dirty="0">
                <a:solidFill>
                  <a:schemeClr val="tx1"/>
                </a:solidFill>
                <a:effectLst/>
                <a:latin typeface="+mn-lt"/>
                <a:ea typeface="+mn-ea"/>
                <a:cs typeface="+mn-cs"/>
              </a:rPr>
              <a:t>Excessive recursion causing stack overflow (code runs on constrained hardware – it ran out of memory)</a:t>
            </a:r>
          </a:p>
          <a:p>
            <a:pPr marL="171450" indent="-171450">
              <a:buFontTx/>
              <a:buChar char="-"/>
            </a:pPr>
            <a:r>
              <a:rPr lang="en-US" sz="1200" b="1" kern="1200" dirty="0">
                <a:solidFill>
                  <a:schemeClr val="tx1"/>
                </a:solidFill>
                <a:effectLst/>
                <a:latin typeface="+mn-lt"/>
                <a:ea typeface="+mn-ea"/>
                <a:cs typeface="+mn-cs"/>
              </a:rPr>
              <a:t>Casting from one data type to another altered values. See https://en.wikipedia.org/wiki/Type_conversion#C-like_languages</a:t>
            </a:r>
          </a:p>
          <a:p>
            <a:pPr marL="171450" indent="-171450">
              <a:buFontTx/>
              <a:buChar char="-"/>
            </a:pPr>
            <a:r>
              <a:rPr lang="en-US" sz="1200" kern="1200" dirty="0">
                <a:solidFill>
                  <a:schemeClr val="tx1"/>
                </a:solidFill>
                <a:effectLst/>
                <a:latin typeface="+mn-lt"/>
                <a:ea typeface="+mn-ea"/>
                <a:cs typeface="+mn-cs"/>
              </a:rPr>
              <a:t>Uninitialized variables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Unreferenced variables, multiple declarations of global variables</a:t>
            </a:r>
          </a:p>
          <a:p>
            <a:pPr marL="171450" indent="-171450">
              <a:buFontTx/>
              <a:buChar char="-"/>
            </a:pPr>
            <a:r>
              <a:rPr lang="en-US" sz="1200" kern="1200" dirty="0">
                <a:solidFill>
                  <a:schemeClr val="tx1"/>
                </a:solidFill>
                <a:effectLst/>
                <a:latin typeface="+mn-lt"/>
                <a:ea typeface="+mn-ea"/>
                <a:cs typeface="+mn-cs"/>
              </a:rPr>
              <a:t>arrays initialized but with buffer overflows, e.g. poor use of </a:t>
            </a:r>
            <a:r>
              <a:rPr lang="en-CA" dirty="0" err="1">
                <a:latin typeface="Courier New" panose="02070309020205020404" pitchFamily="49" charset="0"/>
                <a:cs typeface="Courier New" panose="02070309020205020404" pitchFamily="49" charset="0"/>
              </a:rPr>
              <a:t>strcpy</a:t>
            </a:r>
            <a:r>
              <a:rPr lang="en-CA" dirty="0">
                <a:latin typeface="Courier New" panose="02070309020205020404" pitchFamily="49" charset="0"/>
                <a:cs typeface="Courier New" panose="02070309020205020404" pitchFamily="49" charset="0"/>
              </a:rPr>
              <a:t>()</a:t>
            </a:r>
            <a:r>
              <a:rPr lang="en-CA" dirty="0"/>
              <a:t> </a:t>
            </a:r>
            <a:r>
              <a:rPr lang="en-US" sz="1200" kern="1200" dirty="0">
                <a:solidFill>
                  <a:schemeClr val="tx1"/>
                </a:solidFill>
                <a:effectLst/>
                <a:latin typeface="+mn-lt"/>
                <a:ea typeface="+mn-ea"/>
                <a:cs typeface="+mn-cs"/>
              </a:rPr>
              <a:t>i.e. indices reference memory outside array boundaries (index less than zero or greater than the last element in the array). In C, </a:t>
            </a:r>
            <a:r>
              <a:rPr lang="en-CA" dirty="0"/>
              <a:t>accessing an array outside its bounds has "</a:t>
            </a:r>
            <a:r>
              <a:rPr lang="en-CA" i="1" dirty="0"/>
              <a:t>undefined behavior</a:t>
            </a:r>
            <a:r>
              <a:rPr lang="en-CA" dirty="0"/>
              <a:t>". "Possible undefined behavior ranges from ignoring the situation completely with unpredictable results, to behaving during translation or program execution in a documented manner characteristic of the environment (with or without the issuance of a diagnostic message), to terminating a translation or execution (with the issuance of a diagnostic message)."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See https://stackoverflow.com/questions/15646973/how-dangerous-is-it-to-access-an-array-out-of-bounds</a:t>
            </a:r>
          </a:p>
          <a:p>
            <a:endParaRPr lang="en-CA"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This is the trouble with making things out of code, as opposed to something physical, is that “The complexity,” as Leveson puts it, “is invisible to the eye.” The media for describing what software </a:t>
            </a:r>
            <a:r>
              <a:rPr lang="en-CA" sz="1200" b="0" i="1" u="none" strike="noStrike" kern="1200" baseline="0" dirty="0">
                <a:solidFill>
                  <a:schemeClr val="tx1"/>
                </a:solidFill>
                <a:latin typeface="+mn-lt"/>
                <a:ea typeface="+mn-ea"/>
                <a:cs typeface="+mn-cs"/>
              </a:rPr>
              <a:t>should </a:t>
            </a:r>
            <a:r>
              <a:rPr lang="en-CA" sz="1200" b="0" i="0" u="none" strike="noStrike" kern="1200" baseline="0" dirty="0">
                <a:solidFill>
                  <a:schemeClr val="tx1"/>
                </a:solidFill>
                <a:latin typeface="+mn-lt"/>
                <a:ea typeface="+mn-ea"/>
                <a:cs typeface="+mn-cs"/>
              </a:rPr>
              <a:t>do—conversations, prose descriptions, drawings on a sheet of paper—are so different from the media describing what software </a:t>
            </a:r>
            <a:r>
              <a:rPr lang="en-CA" sz="1200" b="0" i="1" u="none" strike="noStrike" kern="1200" baseline="0" dirty="0">
                <a:solidFill>
                  <a:schemeClr val="tx1"/>
                </a:solidFill>
                <a:latin typeface="+mn-lt"/>
                <a:ea typeface="+mn-ea"/>
                <a:cs typeface="+mn-cs"/>
              </a:rPr>
              <a:t>does </a:t>
            </a:r>
            <a:r>
              <a:rPr lang="en-CA" sz="1200" b="0" i="0" u="none" strike="noStrike" kern="1200" baseline="0" dirty="0">
                <a:solidFill>
                  <a:schemeClr val="tx1"/>
                </a:solidFill>
                <a:latin typeface="+mn-lt"/>
                <a:ea typeface="+mn-ea"/>
                <a:cs typeface="+mn-cs"/>
              </a:rPr>
              <a:t>do, the code itself…that much is lost going from one to the other. In traditional programming, your task is to take complex rules (sometimes vaguely defined) and translate them into code; most of your energy is spent doing the translating, rather than thinking about the rules themselves.</a:t>
            </a:r>
          </a:p>
          <a:p>
            <a:endParaRPr lang="en-US" sz="1200" b="0" i="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4039774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1995/1996 – The Ping of Death. A lack of sanity checks and error handling in the IP fragmentation reassembly code makes it possible to crash a wide variety of operating systems by sending a malformed "ping" packet from anywhere on the internet. Affects primarily Windows machines but many Macintosh and Unix systems as well. Software that assumes a reassembled ping packet will conform to Internet Protocol documented in RFC 791 is subject to buffer overflow causing a system crash and potentially allowing the injection of malicious code.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https://en.wikipedia.org/wiki/</a:t>
            </a:r>
            <a:r>
              <a:rPr lang="en-CA" sz="1200" b="1" i="0" kern="1200" dirty="0">
                <a:solidFill>
                  <a:schemeClr val="tx1"/>
                </a:solidFill>
                <a:effectLst/>
                <a:latin typeface="+mn-lt"/>
                <a:ea typeface="+mn-ea"/>
                <a:cs typeface="+mn-cs"/>
              </a:rPr>
              <a:t>Mars_Climate_Orbiter</a:t>
            </a:r>
          </a:p>
          <a:p>
            <a:r>
              <a:rPr lang="en-CA" sz="1200" b="0" i="0" kern="1200" dirty="0">
                <a:solidFill>
                  <a:schemeClr val="tx1"/>
                </a:solidFill>
                <a:effectLst/>
                <a:latin typeface="+mn-lt"/>
                <a:ea typeface="+mn-ea"/>
                <a:cs typeface="+mn-cs"/>
              </a:rPr>
              <a:t>One piece of ground software supplied by Lockheed Martin produced results in a United States Customary unit (~Imperial), contrary to its Software Interface Specification (SIS), while a second system, supplied by NASA, expected those results to be in SI (International System of metric) units. When the spacecraft arrived at Mars in 1999, the thrusters fired to put it into orbit around Mars. The "units of measure" discrepancy caused the spacecraft to pass through the upper atmosphere and disintegrate. The cost of the project was $327 million and almost a year that it took the orbiter to reach Mars.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https://www.wired.com/2005/11/historys-worst-software-bugs/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http://royal.pingdom.com/2009/03/19/10-historical-software-bugs-with-extreme-consequences/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CA" b="1" dirty="0"/>
          </a:p>
          <a:p>
            <a:pPr marL="0" marR="0" lvl="0" indent="0" algn="l" defTabSz="914400" rtl="0" eaLnBrk="1" fontAlgn="base" latinLnBrk="0" hangingPunct="1">
              <a:lnSpc>
                <a:spcPct val="100000"/>
              </a:lnSpc>
              <a:spcBef>
                <a:spcPts val="0"/>
              </a:spcBef>
              <a:spcAft>
                <a:spcPts val="0"/>
              </a:spcAft>
              <a:buClrTx/>
              <a:buSzTx/>
              <a:buFontTx/>
              <a:buNone/>
              <a:tabLst/>
              <a:defRPr/>
            </a:pPr>
            <a:r>
              <a:rPr lang="en-CA" b="1" dirty="0"/>
              <a:t>Antarctica's ozone layer hole discovered 7 years late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NASA's data analysis software had been programmed to flag and set aside data points that deviated greatly from expected measurements and so the initial measurements that should have set off alarms were simply overlooked. In short, the Total Ozone Mapping Spectrometer team failed to detect the ozone depletion seven years earlier because it was much more severe than scientists expected.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"software contained quality-control code [known as a "reasonableness check"] to ignore ozone concentrations below 180 Dobson units as "probably bad" data. Concentrations that low had never been seen in Dobson network data, and could not be generated by any existing model. It was impossible as far as anyone knew, and it was a reasonable quality-control setting based on that knowledge. But the Antarctic ozone retrievals had come in well below the 180 unit setting. Their map of error flags for TOMS had showed the errors concentrated over the Antarctic in October. They had ignored it, however, assuming the instrument itself was faulty." (Conway, p.173, Atmospheric Science at NASA: A History)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sym typeface="Wingdings" panose="05000000000000000000" pitchFamily="2" charset="2"/>
              </a:rPr>
              <a:t> Now wait a minute, if the instrument was faulty, the error flags should be randomly distributed across all areas measured. Wasn't it odd that the instrument was faulty only when measuring </a:t>
            </a:r>
            <a:r>
              <a:rPr lang="en-CA" sz="1200" b="0" i="0" kern="1200" dirty="0">
                <a:solidFill>
                  <a:schemeClr val="tx1"/>
                </a:solidFill>
                <a:effectLst/>
                <a:latin typeface="+mn-lt"/>
                <a:ea typeface="+mn-ea"/>
                <a:cs typeface="+mn-cs"/>
              </a:rPr>
              <a:t>Antarctic ozone?!? And if the instrument was faulty, then FIX IT!</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https://earthobservatory.nasa.gov/Features/RemoteSensingAtmosphere/remote_sensing5.php</a:t>
            </a:r>
            <a:endParaRPr lang="en-CA" sz="120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sym typeface="Wingdings" panose="05000000000000000000" pitchFamily="2" charset="2"/>
              </a:rPr>
              <a:t> </a:t>
            </a:r>
            <a:r>
              <a:rPr lang="en-CA" dirty="0"/>
              <a:t>A case of "We see what we believe." In this case, we refuse to see what we don't believe. Instead of accepting all data and investigating anomalies, the process was to reject what they assumed would be spurious measurements. The absence of information </a:t>
            </a:r>
            <a:r>
              <a:rPr lang="en-CA"/>
              <a:t>IS information.</a:t>
            </a:r>
            <a:endParaRPr lang="en-CA"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Checking Random </a:t>
            </a:r>
            <a:r>
              <a:rPr lang="en-CA" b="1" dirty="0"/>
              <a:t>seeding could win you $620,000</a:t>
            </a:r>
            <a:endParaRPr lang="en-US" sz="1200" b="1" i="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Casino de Montreal opened in October of 1993. Among the many games was electronic KENO.</a:t>
            </a:r>
          </a:p>
          <a:p>
            <a:r>
              <a:rPr lang="en-CA" sz="1200" kern="1200" dirty="0">
                <a:solidFill>
                  <a:schemeClr val="tx1"/>
                </a:solidFill>
                <a:effectLst/>
                <a:latin typeface="+mn-lt"/>
                <a:ea typeface="+mn-ea"/>
                <a:cs typeface="+mn-cs"/>
              </a:rPr>
              <a:t>On Sunday, April 10, 1994, a freelance computer consultant by the name of Daniel Corriveau, playing electronic KENO at the Casino de Montreal, became the first known North American to beat a casino's electronic KENO game by successfully picking 19 out of 20 winning numbers.  What is more, he did this three times in a row.  The electronic KENO game and Monsieur Corriveau were promptly shut down.  After a thorough police investigation, including a polygraph test, Mr. Corriveau was issued a cheque for $620,000. see  </a:t>
            </a:r>
            <a:r>
              <a:rPr lang="en-CA" sz="1200" u="sng" kern="1200" dirty="0">
                <a:solidFill>
                  <a:schemeClr val="tx1"/>
                </a:solidFill>
                <a:effectLst/>
                <a:latin typeface="+mn-lt"/>
                <a:ea typeface="+mn-ea"/>
                <a:cs typeface="+mn-cs"/>
                <a:hlinkClick r:id="rId3"/>
              </a:rPr>
              <a:t>http://catlin.casinocitytimes.com/article/non-random-randomness-part-1-1243</a:t>
            </a:r>
            <a:r>
              <a:rPr lang="en-CA"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Most, if not all, computer languages contain a Random Number Generator (RNG).  For programmer testing, one type of RNG initiates the random sequence with the same seed.  Debugging and testing uses the same set of "random" numbers over and over again, differences and errors thereby being due to the program itself and not due to the random behavior of the RNG.  Once the programmer is convinced that the program is sound, the RNG command is changed to use something close to a random seed, e.g. the computer's real time clock, giving a different set of numbers each time.</a:t>
            </a:r>
          </a:p>
          <a:p>
            <a:endParaRPr lang="en-CA" sz="1200" b="0"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Corriveau knew about RNG behaviour. He slyly copied down the numbers the Keno machine was outputting over a period of many days and noticed a repeating pattern. This meant that the exact same sequence of KENO numbers were being "randomly" generated day after day.  Corriveau made three bets at the appropriate times and won due to a) bad programming, b) naïve programming, c) poor software version control, or d) a bad clock in the Keno machine.</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697651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See https://en.wikibooks.org/wiki/C_Programming/stdint.h </a:t>
            </a:r>
          </a:p>
          <a:p>
            <a:r>
              <a:rPr lang="en-CA" dirty="0"/>
              <a:t>&lt;</a:t>
            </a:r>
            <a:r>
              <a:rPr lang="en-CA" dirty="0" err="1"/>
              <a:t>stdint.h</a:t>
            </a:r>
            <a:r>
              <a:rPr lang="en-CA" dirty="0"/>
              <a:t>&gt; is a header file in the C99 standard library for writing portable code by providing a set of typedefs that specify exact-width integer types, together with minimum and maximum values for each type. </a:t>
            </a:r>
            <a:r>
              <a:rPr lang="en-CA" b="1" dirty="0"/>
              <a:t>This header is particularly useful for embedded programming </a:t>
            </a:r>
            <a:r>
              <a:rPr lang="en-CA" dirty="0"/>
              <a:t>which often involves considerable manipulation of hardware specific I/O registers requiring integer data of fixed widths, specific locations and exact alignments.</a:t>
            </a:r>
            <a:br>
              <a:rPr lang="en-CA" dirty="0"/>
            </a:br>
            <a:r>
              <a:rPr lang="en-CA" dirty="0"/>
              <a:t>integer types </a:t>
            </a:r>
            <a:r>
              <a:rPr lang="en-CA" b="1" dirty="0"/>
              <a:t>relative to </a:t>
            </a:r>
            <a:r>
              <a:rPr lang="en-CA" dirty="0"/>
              <a:t>the platform/compiler can be declared to make code portable. E.g. Minimum-width, Fastest minimum-width, Greatest-width integer types, and integers wide enough to hold pointers.</a:t>
            </a:r>
            <a:br>
              <a:rPr lang="en-CA" dirty="0"/>
            </a:br>
            <a:r>
              <a:rPr lang="en-CA" dirty="0"/>
              <a:t>See 'Criticisms and caveats' within the above documentation.</a:t>
            </a:r>
          </a:p>
          <a:p>
            <a:endParaRPr lang="en-CA" dirty="0"/>
          </a:p>
          <a:p>
            <a:r>
              <a:rPr lang="en-CA" dirty="0"/>
              <a:t>Average = (A + B) / 2</a:t>
            </a:r>
          </a:p>
          <a:p>
            <a:r>
              <a:rPr lang="en-CA" dirty="0"/>
              <a:t>We think that Average should never overflow. Even if A and B were at _MAX values, we think dividing by 2 will always bring the calculation back within the data type's range. </a:t>
            </a:r>
          </a:p>
          <a:p>
            <a:r>
              <a:rPr lang="en-CA" dirty="0"/>
              <a:t>Humans understand that but not binary computers.</a:t>
            </a:r>
          </a:p>
          <a:p>
            <a:r>
              <a:rPr lang="en-CA" i="0" dirty="0"/>
              <a:t>I</a:t>
            </a:r>
            <a:r>
              <a:rPr lang="en-CA" dirty="0"/>
              <a:t>f A and B are both the same data types, e.g. INT and the sum of A + B is GT INT_MAX, then the intermediate value will overflow before the division takes place</a:t>
            </a:r>
          </a:p>
          <a:p>
            <a:endParaRPr lang="en-CA" dirty="0"/>
          </a:p>
          <a:p>
            <a:pPr marL="0" lvl="0" indent="0">
              <a:spcBef>
                <a:spcPts val="0"/>
              </a:spcBef>
              <a:buClrTx/>
              <a:buSzTx/>
              <a:buNone/>
              <a:defRPr/>
            </a:pPr>
            <a:r>
              <a:rPr lang="en-US" dirty="0"/>
              <a:t>Never write code that checks for overflow after the fact.  Overflow results in undefined behavior in C language spec.</a:t>
            </a:r>
          </a:p>
          <a:p>
            <a:pPr marL="0" lvl="0" indent="0">
              <a:spcBef>
                <a:spcPts val="0"/>
              </a:spcBef>
              <a:buClrTx/>
              <a:buSzTx/>
              <a:buNone/>
              <a:defRPr/>
            </a:pPr>
            <a:r>
              <a:rPr lang="en-US" dirty="0"/>
              <a:t>Check that a variable's value is LE </a:t>
            </a:r>
            <a:r>
              <a:rPr lang="en-US" dirty="0">
                <a:latin typeface="Consolas" panose="020B0609020204030204" pitchFamily="49" charset="0"/>
              </a:rPr>
              <a:t>(</a:t>
            </a:r>
            <a:r>
              <a:rPr lang="en-US" i="1" dirty="0" err="1">
                <a:latin typeface="Consolas" panose="020B0609020204030204" pitchFamily="49" charset="0"/>
              </a:rPr>
              <a:t>type</a:t>
            </a:r>
            <a:r>
              <a:rPr lang="en-US" dirty="0" err="1">
                <a:latin typeface="Consolas" panose="020B0609020204030204" pitchFamily="49" charset="0"/>
              </a:rPr>
              <a:t>_MAX</a:t>
            </a:r>
            <a:r>
              <a:rPr lang="en-US" dirty="0">
                <a:latin typeface="Consolas" panose="020B0609020204030204" pitchFamily="49" charset="0"/>
              </a:rPr>
              <a:t> + </a:t>
            </a:r>
            <a:r>
              <a:rPr lang="en-US" dirty="0" err="1">
                <a:latin typeface="Consolas" panose="020B0609020204030204" pitchFamily="49" charset="0"/>
              </a:rPr>
              <a:t>i</a:t>
            </a:r>
            <a:r>
              <a:rPr lang="en-US" dirty="0">
                <a:latin typeface="Consolas" panose="020B0609020204030204" pitchFamily="49" charset="0"/>
              </a:rPr>
              <a:t>)</a:t>
            </a:r>
            <a:r>
              <a:rPr lang="en-US" dirty="0"/>
              <a:t> before adding</a:t>
            </a:r>
            <a:r>
              <a:rPr lang="en-US" dirty="0">
                <a:latin typeface="Consolas" panose="020B0609020204030204" pitchFamily="49" charset="0"/>
              </a:rPr>
              <a:t> </a:t>
            </a:r>
            <a:r>
              <a:rPr lang="en-US" dirty="0" err="1">
                <a:latin typeface="Consolas" panose="020B0609020204030204" pitchFamily="49" charset="0"/>
              </a:rPr>
              <a:t>i</a:t>
            </a:r>
            <a:r>
              <a:rPr lang="en-US" dirty="0">
                <a:latin typeface="Consolas" panose="020B0609020204030204" pitchFamily="49" charset="0"/>
              </a:rPr>
              <a:t> </a:t>
            </a:r>
            <a:r>
              <a:rPr lang="en-US" dirty="0"/>
              <a:t>to it (assumes </a:t>
            </a:r>
            <a:r>
              <a:rPr lang="en-US" dirty="0" err="1"/>
              <a:t>i</a:t>
            </a:r>
            <a:r>
              <a:rPr lang="en-US" dirty="0"/>
              <a:t> is positive). </a:t>
            </a:r>
            <a:br>
              <a:rPr lang="en-US" dirty="0"/>
            </a:br>
            <a:r>
              <a:rPr lang="en-US" dirty="0"/>
              <a:t>IF the variable is EQ </a:t>
            </a:r>
            <a:r>
              <a:rPr lang="en-US" i="1" dirty="0" err="1"/>
              <a:t>type</a:t>
            </a:r>
            <a:r>
              <a:rPr lang="en-US" dirty="0" err="1"/>
              <a:t>_MAX</a:t>
            </a:r>
            <a:r>
              <a:rPr lang="en-US" dirty="0"/>
              <a:t>, THEN have logic to deal with this situation in critical use cases </a:t>
            </a:r>
            <a:r>
              <a:rPr lang="en-US" i="1" dirty="0"/>
              <a:t>even if you think it can never happen.</a:t>
            </a:r>
          </a:p>
          <a:p>
            <a:pPr marL="0" lvl="0" indent="0">
              <a:spcBef>
                <a:spcPts val="0"/>
              </a:spcBef>
              <a:buClrTx/>
              <a:buSzTx/>
              <a:buNone/>
              <a:defRPr/>
            </a:pPr>
            <a:endParaRPr lang="en-US" dirty="0"/>
          </a:p>
          <a:p>
            <a:r>
              <a:rPr lang="en-CA" dirty="0">
                <a:latin typeface="Consolas" panose="020B0609020204030204" pitchFamily="49" charset="0"/>
              </a:rPr>
              <a:t>IF </a:t>
            </a:r>
            <a:r>
              <a:rPr lang="en-CA" dirty="0" err="1">
                <a:latin typeface="Consolas" panose="020B0609020204030204" pitchFamily="49" charset="0"/>
              </a:rPr>
              <a:t>varDouble</a:t>
            </a:r>
            <a:r>
              <a:rPr lang="en-CA" dirty="0">
                <a:latin typeface="Consolas" panose="020B0609020204030204" pitchFamily="49" charset="0"/>
              </a:rPr>
              <a:t> &lt;= INT_MAX { </a:t>
            </a:r>
            <a:r>
              <a:rPr lang="en-CA" dirty="0" err="1">
                <a:latin typeface="Consolas" panose="020B0609020204030204" pitchFamily="49" charset="0"/>
              </a:rPr>
              <a:t>varINT</a:t>
            </a:r>
            <a:r>
              <a:rPr lang="en-CA" dirty="0">
                <a:latin typeface="Consolas" panose="020B0609020204030204" pitchFamily="49" charset="0"/>
              </a:rPr>
              <a:t> = </a:t>
            </a:r>
            <a:r>
              <a:rPr lang="en-CA" dirty="0" err="1">
                <a:latin typeface="Consolas" panose="020B0609020204030204" pitchFamily="49" charset="0"/>
              </a:rPr>
              <a:t>varDouble</a:t>
            </a:r>
            <a:r>
              <a:rPr lang="en-CA" dirty="0">
                <a:latin typeface="Consolas" panose="020B0609020204030204" pitchFamily="49" charset="0"/>
              </a:rPr>
              <a:t>; } </a:t>
            </a:r>
            <a:br>
              <a:rPr lang="en-CA" dirty="0">
                <a:latin typeface="Consolas" panose="020B0609020204030204" pitchFamily="49" charset="0"/>
              </a:rPr>
            </a:br>
            <a:r>
              <a:rPr lang="en-CA" dirty="0">
                <a:latin typeface="Consolas" panose="020B0609020204030204" pitchFamily="49" charset="0"/>
              </a:rPr>
              <a:t>ELSE { </a:t>
            </a:r>
            <a:r>
              <a:rPr lang="en-CA" dirty="0" err="1">
                <a:latin typeface="Consolas" panose="020B0609020204030204" pitchFamily="49" charset="0"/>
              </a:rPr>
              <a:t>printf</a:t>
            </a:r>
            <a:r>
              <a:rPr lang="en-CA" dirty="0">
                <a:latin typeface="Consolas" panose="020B0609020204030204" pitchFamily="49" charset="0"/>
              </a:rPr>
              <a:t> ( "We've got an overflow problem."); exit(-1); }</a:t>
            </a:r>
          </a:p>
          <a:p>
            <a:endParaRPr lang="en-CA" dirty="0">
              <a:latin typeface="Consolas" panose="020B0609020204030204" pitchFamily="49" charset="0"/>
            </a:endParaRPr>
          </a:p>
          <a:p>
            <a:r>
              <a:rPr lang="en-CA" dirty="0">
                <a:latin typeface="Consolas" panose="020B0609020204030204" pitchFamily="49" charset="0"/>
              </a:rPr>
              <a:t>IF   </a:t>
            </a:r>
            <a:r>
              <a:rPr lang="en-CA" dirty="0" err="1">
                <a:latin typeface="Consolas" panose="020B0609020204030204" pitchFamily="49" charset="0"/>
              </a:rPr>
              <a:t>sizeof</a:t>
            </a:r>
            <a:r>
              <a:rPr lang="en-CA" dirty="0">
                <a:latin typeface="Consolas" panose="020B0609020204030204" pitchFamily="49" charset="0"/>
              </a:rPr>
              <a:t>(</a:t>
            </a:r>
            <a:r>
              <a:rPr lang="en-CA" dirty="0" err="1">
                <a:latin typeface="Consolas" panose="020B0609020204030204" pitchFamily="49" charset="0"/>
              </a:rPr>
              <a:t>serialNo</a:t>
            </a:r>
            <a:r>
              <a:rPr lang="en-CA" dirty="0">
                <a:latin typeface="Consolas" panose="020B0609020204030204" pitchFamily="49" charset="0"/>
              </a:rPr>
              <a:t>)==2 AND </a:t>
            </a:r>
            <a:r>
              <a:rPr lang="en-CA" dirty="0" err="1">
                <a:latin typeface="Consolas" panose="020B0609020204030204" pitchFamily="49" charset="0"/>
              </a:rPr>
              <a:t>serialNo</a:t>
            </a:r>
            <a:r>
              <a:rPr lang="en-CA" dirty="0">
                <a:latin typeface="Consolas" panose="020B0609020204030204" pitchFamily="49" charset="0"/>
              </a:rPr>
              <a:t> == INT_MAX </a:t>
            </a:r>
          </a:p>
          <a:p>
            <a:r>
              <a:rPr lang="en-CA" dirty="0">
                <a:latin typeface="Consolas" panose="020B0609020204030204" pitchFamily="49" charset="0"/>
              </a:rPr>
              <a:t>  OR </a:t>
            </a:r>
            <a:r>
              <a:rPr lang="en-CA" dirty="0" err="1">
                <a:latin typeface="Consolas" panose="020B0609020204030204" pitchFamily="49" charset="0"/>
              </a:rPr>
              <a:t>sizeof</a:t>
            </a:r>
            <a:r>
              <a:rPr lang="en-CA" dirty="0">
                <a:latin typeface="Consolas" panose="020B0609020204030204" pitchFamily="49" charset="0"/>
              </a:rPr>
              <a:t>(</a:t>
            </a:r>
            <a:r>
              <a:rPr lang="en-CA" dirty="0" err="1">
                <a:latin typeface="Consolas" panose="020B0609020204030204" pitchFamily="49" charset="0"/>
              </a:rPr>
              <a:t>serialNo</a:t>
            </a:r>
            <a:r>
              <a:rPr lang="en-CA" dirty="0">
                <a:latin typeface="Consolas" panose="020B0609020204030204" pitchFamily="49" charset="0"/>
              </a:rPr>
              <a:t>)==4 AND </a:t>
            </a:r>
            <a:r>
              <a:rPr lang="en-CA" dirty="0" err="1">
                <a:latin typeface="Consolas" panose="020B0609020204030204" pitchFamily="49" charset="0"/>
              </a:rPr>
              <a:t>serialNo</a:t>
            </a:r>
            <a:r>
              <a:rPr lang="en-CA" dirty="0">
                <a:latin typeface="Consolas" panose="020B0609020204030204" pitchFamily="49" charset="0"/>
              </a:rPr>
              <a:t> == LONG_MAX </a:t>
            </a:r>
          </a:p>
          <a:p>
            <a:r>
              <a:rPr lang="en-CA" dirty="0">
                <a:latin typeface="Consolas" panose="020B0609020204030204" pitchFamily="49" charset="0"/>
              </a:rPr>
              <a:t>{ </a:t>
            </a:r>
          </a:p>
          <a:p>
            <a:r>
              <a:rPr lang="en-CA" dirty="0">
                <a:latin typeface="Consolas" panose="020B0609020204030204" pitchFamily="49" charset="0"/>
              </a:rPr>
              <a:t>  </a:t>
            </a:r>
            <a:r>
              <a:rPr lang="en-CA" dirty="0" err="1">
                <a:latin typeface="Consolas" panose="020B0609020204030204" pitchFamily="49" charset="0"/>
              </a:rPr>
              <a:t>serialNo</a:t>
            </a:r>
            <a:r>
              <a:rPr lang="en-CA" dirty="0">
                <a:latin typeface="Consolas" panose="020B0609020204030204" pitchFamily="49" charset="0"/>
              </a:rPr>
              <a:t> = 0; // reset </a:t>
            </a:r>
            <a:r>
              <a:rPr lang="en-CA" dirty="0" err="1">
                <a:latin typeface="Consolas" panose="020B0609020204030204" pitchFamily="49" charset="0"/>
              </a:rPr>
              <a:t>serialNo</a:t>
            </a:r>
            <a:r>
              <a:rPr lang="en-CA" dirty="0">
                <a:latin typeface="Consolas" panose="020B0609020204030204" pitchFamily="49" charset="0"/>
              </a:rPr>
              <a:t> (</a:t>
            </a:r>
            <a:r>
              <a:rPr lang="en-CA" i="1" dirty="0">
                <a:latin typeface="Consolas" panose="020B0609020204030204" pitchFamily="49" charset="0"/>
              </a:rPr>
              <a:t>be sure this is a good idea</a:t>
            </a:r>
            <a:r>
              <a:rPr lang="en-CA" dirty="0">
                <a:latin typeface="Consolas" panose="020B0609020204030204" pitchFamily="49" charset="0"/>
              </a:rPr>
              <a:t>) </a:t>
            </a:r>
          </a:p>
          <a:p>
            <a:r>
              <a:rPr lang="en-CA" dirty="0">
                <a:latin typeface="Consolas" panose="020B0609020204030204" pitchFamily="49" charset="0"/>
              </a:rPr>
              <a:t>}</a:t>
            </a:r>
          </a:p>
          <a:p>
            <a:pPr algn="just"/>
            <a:r>
              <a:rPr lang="en-CA" dirty="0" err="1">
                <a:latin typeface="Consolas" panose="020B0609020204030204" pitchFamily="49" charset="0"/>
              </a:rPr>
              <a:t>serialNo</a:t>
            </a:r>
            <a:r>
              <a:rPr lang="en-CA" dirty="0">
                <a:latin typeface="Consolas" panose="020B0609020204030204" pitchFamily="49" charset="0"/>
              </a:rPr>
              <a:t>++; // increment </a:t>
            </a:r>
            <a:r>
              <a:rPr lang="en-CA" dirty="0" err="1">
                <a:latin typeface="Consolas" panose="020B0609020204030204" pitchFamily="49" charset="0"/>
              </a:rPr>
              <a:t>serialNo</a:t>
            </a:r>
            <a:endParaRPr lang="en-CA" dirty="0">
              <a:latin typeface="Consolas" panose="020B0609020204030204" pitchFamily="49" charset="0"/>
            </a:endParaRPr>
          </a:p>
          <a:p>
            <a:endParaRPr lang="en-CA" dirty="0"/>
          </a:p>
          <a:p>
            <a:r>
              <a:rPr lang="en-CA" dirty="0"/>
              <a:t>A "side effect" is not the obvious, intended effect.</a:t>
            </a:r>
          </a:p>
          <a:p>
            <a:r>
              <a:rPr lang="en-CA" dirty="0"/>
              <a:t>In C, signed integer representation can be in 1 of 3 forms: sign and magnitude, two’s complement, or ones’ complement. Only division by 0 and two’s complement division of INT_MIN/-1 may overflow.</a:t>
            </a:r>
          </a:p>
          <a:p>
            <a:r>
              <a:rPr lang="en-CA" dirty="0"/>
              <a:t>All three forms have different overflow behaviour and the programmer has no control over which form of representation is used. So basing logic on overflow is unreliable.</a:t>
            </a:r>
          </a:p>
          <a:p>
            <a:endParaRPr lang="en-CA" dirty="0"/>
          </a:p>
          <a:p>
            <a:r>
              <a:rPr lang="en-CA" dirty="0"/>
              <a:t>Switch statements usually run faster than IF – THEN – ELSE structures but switch /case is more limited in scope, is much more cryptic, and is more error prone. Forgetting a break; is easy and can be catastrophic. It is hard to do the equivalent with IF – THEN – ELSE.</a:t>
            </a:r>
            <a:br>
              <a:rPr lang="en-CA" dirty="0"/>
            </a:br>
            <a:r>
              <a:rPr lang="en-CA" dirty="0"/>
              <a:t>Execution speed rarely matters in most high-level application programming. </a:t>
            </a:r>
            <a:br>
              <a:rPr lang="en-CA" dirty="0"/>
            </a:br>
            <a:r>
              <a:rPr lang="en-CA" dirty="0"/>
              <a:t>Speed and response time are usually limited by data I/O and network bandwidths.</a:t>
            </a:r>
            <a:br>
              <a:rPr lang="en-CA" dirty="0"/>
            </a:br>
            <a:r>
              <a:rPr lang="en-CA" dirty="0"/>
              <a:t>More &amp; faster CPUs are cheaper than bugs. Optimizing compilers are usually smarter than programmers.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https://www.geeksforgeeks.org/switch-vs-else/</a:t>
            </a:r>
          </a:p>
          <a:p>
            <a:endParaRPr lang="en-CA" dirty="0"/>
          </a:p>
          <a:p>
            <a:r>
              <a:rPr lang="en-CA" dirty="0"/>
              <a:t>https://en.wikipedia.org/wiki/Integer_overflow</a:t>
            </a:r>
          </a:p>
          <a:p>
            <a:r>
              <a:rPr lang="en-CA" dirty="0"/>
              <a:t>https://stackoverflow.com/questions/30394086/integer-division-overflows</a:t>
            </a:r>
          </a:p>
          <a:p>
            <a:r>
              <a:rPr lang="en-CA" dirty="0"/>
              <a:t>https://www.doc.ic.ac.uk/~eedwards/compsys/arithmetic/</a:t>
            </a:r>
          </a:p>
          <a:p>
            <a:endParaRPr lang="en-CA" dirty="0"/>
          </a:p>
          <a:p>
            <a:r>
              <a:rPr lang="en-CA" dirty="0"/>
              <a:t>https://www.google.com/search?q=defensive+programming%2C+error+traps</a:t>
            </a:r>
          </a:p>
          <a:p>
            <a:r>
              <a:rPr lang="en-CA" dirty="0"/>
              <a:t>https://en.wikipedia.org/wiki/Defensive_programming</a:t>
            </a:r>
          </a:p>
          <a:p>
            <a:endParaRPr lang="en-CA" dirty="0"/>
          </a:p>
          <a:p>
            <a:r>
              <a:rPr lang="en-CA" dirty="0"/>
              <a:t>http://syque.com/cstyle/index.htm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Defensive programming – </a:t>
            </a:r>
            <a:r>
              <a:rPr lang="en-CA" dirty="0"/>
              <a:t>http://syque.com/cstyle/ch10.3.htm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Error handling  – http://syque.com/cstyle/ch10.4.htm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Diagnostics – http://syque.com/cstyle/ch10.5.htm</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https://en.wikipedia.org/wiki/Bad_command_or_file_name</a:t>
            </a:r>
          </a:p>
          <a:p>
            <a:r>
              <a:rPr lang="en-CA" dirty="0"/>
              <a:t>https://en.wikipedia.org/wiki/Abort,_Retry,_Fail%3F</a:t>
            </a:r>
          </a:p>
          <a:p>
            <a:endParaRPr lang="en-CA" dirty="0"/>
          </a:p>
          <a:p>
            <a:r>
              <a:rPr lang="en-CA" dirty="0"/>
              <a:t>https://uxdworld.com/2018/05/30/how-to-write-good-error-messages/</a:t>
            </a:r>
          </a:p>
          <a:p>
            <a:r>
              <a:rPr lang="en-CA" dirty="0"/>
              <a:t>https://www.google.com/search? q=</a:t>
            </a:r>
            <a:r>
              <a:rPr lang="en-CA" dirty="0" err="1"/>
              <a:t>How+to+Write+Good+Error+Messages</a:t>
            </a:r>
            <a:endParaRPr lang="en-CA" dirty="0"/>
          </a:p>
          <a:p>
            <a:endParaRPr lang="en-CA" dirty="0"/>
          </a:p>
          <a:p>
            <a:r>
              <a:rPr lang="en-CA" sz="1200" kern="1200" dirty="0">
                <a:solidFill>
                  <a:schemeClr val="tx1"/>
                </a:solidFill>
                <a:effectLst/>
                <a:latin typeface="+mn-lt"/>
                <a:ea typeface="+mn-ea"/>
                <a:cs typeface="+mn-cs"/>
              </a:rPr>
              <a:t>Secure Coding Rules for C – https://wiki.sei.cmu.edu/confluence/display/c/SEI+CERT+C+Coding+Standard</a:t>
            </a:r>
            <a:endParaRPr lang="en-CA" dirty="0"/>
          </a:p>
          <a:p>
            <a:r>
              <a:rPr lang="en-CA" dirty="0"/>
              <a:t>Rules for Integers – https://wiki.sei.cmu.edu/confluence/pages/viewpage.action?pageId=87152052</a:t>
            </a:r>
          </a:p>
        </p:txBody>
      </p:sp>
      <p:sp>
        <p:nvSpPr>
          <p:cNvPr id="4" name="Slide Number Placeholder 3"/>
          <p:cNvSpPr>
            <a:spLocks noGrp="1"/>
          </p:cNvSpPr>
          <p:nvPr>
            <p:ph type="sldNum" sz="quarter" idx="5"/>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2955235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intermediate value of (low + high) can overflow! How?</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1431808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a:t>
            </a:r>
            <a:r>
              <a:rPr lang="en-US" dirty="0">
                <a:solidFill>
                  <a:schemeClr val="tx2"/>
                </a:solidFill>
              </a:rPr>
              <a:t>convert from Decimal to Binary to Hex</a:t>
            </a:r>
            <a:r>
              <a:rPr lang="en-US" dirty="0"/>
              <a:t>”?</a:t>
            </a:r>
            <a:r>
              <a:rPr lang="en-CA" dirty="0"/>
              <a:t> Use Google. 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256 is also 16^2, thus HEX.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Concept of nibbles, easier to count 0 to F twice than 0 to 255 all the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Core dumps and machine language are output in HEX.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Mainframe programmers count in Hex  using </a:t>
            </a:r>
            <a:r>
              <a:rPr lang="en-CA" sz="1200" kern="1200" dirty="0">
                <a:solidFill>
                  <a:schemeClr val="tx1"/>
                </a:solidFill>
                <a:effectLst/>
                <a:latin typeface="+mn-lt"/>
                <a:ea typeface="+mn-ea"/>
                <a:cs typeface="+mn-cs"/>
              </a:rPr>
              <a:t>Able, Baker, Charlie, Dog, Easy, Fox</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not the international </a:t>
            </a:r>
            <a:r>
              <a:rPr lang="en-CA" sz="1200" b="1" i="0" kern="1200" dirty="0">
                <a:solidFill>
                  <a:schemeClr val="tx1"/>
                </a:solidFill>
                <a:effectLst/>
                <a:latin typeface="+mn-lt"/>
                <a:ea typeface="+mn-ea"/>
                <a:cs typeface="+mn-cs"/>
              </a:rPr>
              <a:t>phonetic </a:t>
            </a:r>
            <a:r>
              <a:rPr lang="en-CA" sz="1200" kern="1200" dirty="0">
                <a:solidFill>
                  <a:schemeClr val="tx1"/>
                </a:solidFill>
                <a:effectLst/>
                <a:latin typeface="+mn-lt"/>
                <a:ea typeface="+mn-ea"/>
                <a:cs typeface="+mn-cs"/>
              </a:rPr>
              <a:t>alphabet of Alpha, Bravo, Charlie, Delta, Echo, Foxtrot</a:t>
            </a:r>
            <a:endParaRPr lang="en-US" sz="2000" dirty="0"/>
          </a:p>
          <a:p>
            <a:endParaRPr lang="en-US" dirty="0"/>
          </a:p>
          <a:p>
            <a:r>
              <a:rPr lang="en-CA" dirty="0"/>
              <a:t>In Canadian hexadecimal, why is 6 afraid of 7?</a:t>
            </a:r>
            <a:br>
              <a:rPr lang="en-CA" dirty="0"/>
            </a:br>
            <a:r>
              <a:rPr lang="en-CA" dirty="0"/>
              <a:t>Because 7 8 9 A? </a:t>
            </a:r>
            <a:br>
              <a:rPr lang="en-CA" dirty="0"/>
            </a:br>
            <a:r>
              <a:rPr lang="en-CA" dirty="0"/>
              <a:t>(Seven ate Nine, Eh?)</a:t>
            </a:r>
          </a:p>
        </p:txBody>
      </p:sp>
      <p:sp>
        <p:nvSpPr>
          <p:cNvPr id="4" name="Slide Number Placeholder 3"/>
          <p:cNvSpPr>
            <a:spLocks noGrp="1"/>
          </p:cNvSpPr>
          <p:nvPr>
            <p:ph type="sldNum" sz="quarter" idx="10"/>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715024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2157970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RGB = RED, GREEN, BLUE. Any of the 16 million </a:t>
            </a:r>
            <a:r>
              <a:rPr lang="en-US" dirty="0" err="1"/>
              <a:t>colours</a:t>
            </a:r>
            <a:r>
              <a:rPr lang="en-US" dirty="0"/>
              <a:t> can be created from the combination of these.</a:t>
            </a:r>
          </a:p>
          <a:p>
            <a:endParaRPr lang="en-US" dirty="0"/>
          </a:p>
          <a:p>
            <a:r>
              <a:rPr lang="en-US" dirty="0"/>
              <a:t>Back in the day, computers with 8-bit and 16-bit video cards had trouble </a:t>
            </a:r>
            <a:r>
              <a:rPr lang="en-US"/>
              <a:t>displaying the wide </a:t>
            </a:r>
            <a:r>
              <a:rPr lang="en-US" dirty="0"/>
              <a:t>range of colors allowed by the hex values, thus “web safe” colors were born.</a:t>
            </a:r>
          </a:p>
          <a:p>
            <a:r>
              <a:rPr lang="en-CA" dirty="0"/>
              <a:t>https://en.wikipedia.org/wiki/Web_colors#Web-safe_colors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30</a:t>
            </a:fld>
            <a:endParaRPr lang="en-US"/>
          </a:p>
        </p:txBody>
      </p:sp>
    </p:spTree>
    <p:extLst>
      <p:ext uri="{BB962C8B-B14F-4D97-AF65-F5344CB8AC3E}">
        <p14:creationId xmlns:p14="http://schemas.microsoft.com/office/powerpoint/2010/main" val="2072231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31</a:t>
            </a:fld>
            <a:endParaRPr lang="en-US"/>
          </a:p>
        </p:txBody>
      </p:sp>
    </p:spTree>
    <p:extLst>
      <p:ext uri="{BB962C8B-B14F-4D97-AF65-F5344CB8AC3E}">
        <p14:creationId xmlns:p14="http://schemas.microsoft.com/office/powerpoint/2010/main" val="627662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https://xkcd.com/2030/</a:t>
            </a:r>
          </a:p>
          <a:p>
            <a:r>
              <a:rPr lang="en-CA" dirty="0"/>
              <a:t>https://www.explainxkcd.com/wiki/index.php/2030:_Voting_Software</a:t>
            </a:r>
          </a:p>
          <a:p>
            <a:r>
              <a:rPr lang="en-CA" sz="1200" b="1" i="0" kern="1200" dirty="0">
                <a:solidFill>
                  <a:schemeClr val="tx1"/>
                </a:solidFill>
                <a:effectLst/>
                <a:latin typeface="+mn-lt"/>
                <a:ea typeface="+mn-ea"/>
                <a:cs typeface="+mn-cs"/>
              </a:rPr>
              <a:t>"People are scared of flying and elevators even though they are, statistically, very safe. However, the opposite is true for software engineers: When software engineers say something is dangerous, people don't believe them."</a:t>
            </a:r>
          </a:p>
          <a:p>
            <a:endParaRPr lang="en-CA" b="1" dirty="0"/>
          </a:p>
          <a:p>
            <a:r>
              <a:rPr lang="en-CA" dirty="0"/>
              <a:t>Continued on next slide</a:t>
            </a:r>
          </a:p>
        </p:txBody>
      </p:sp>
      <p:sp>
        <p:nvSpPr>
          <p:cNvPr id="4" name="Slide Number Placeholder 3"/>
          <p:cNvSpPr>
            <a:spLocks noGrp="1"/>
          </p:cNvSpPr>
          <p:nvPr>
            <p:ph type="sldNum" sz="quarter" idx="5"/>
          </p:nvPr>
        </p:nvSpPr>
        <p:spPr/>
        <p:txBody>
          <a:bodyPr/>
          <a:lstStyle/>
          <a:p>
            <a:fld id="{6CE49CAB-11E7-4E46-B3A8-B9759289B5BF}" type="slidenum">
              <a:rPr lang="en-US" smtClean="0"/>
              <a:t>32</a:t>
            </a:fld>
            <a:endParaRPr lang="en-US"/>
          </a:p>
        </p:txBody>
      </p:sp>
    </p:spTree>
    <p:extLst>
      <p:ext uri="{BB962C8B-B14F-4D97-AF65-F5344CB8AC3E}">
        <p14:creationId xmlns:p14="http://schemas.microsoft.com/office/powerpoint/2010/main" val="847948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There really are issues here and not only with online voting. People have </a:t>
            </a:r>
            <a:r>
              <a:rPr lang="en-CA" b="1" i="1" dirty="0"/>
              <a:t>actually died</a:t>
            </a:r>
            <a:r>
              <a:rPr lang="en-CA" b="1" dirty="0"/>
              <a:t>.</a:t>
            </a:r>
          </a:p>
          <a:p>
            <a:r>
              <a:rPr lang="en-CA" b="1" dirty="0"/>
              <a:t>The Therac-6 and Therac-20 medical radiation machines had mechanical safeties like airplanes and elevators. The Therac-25 didn't. More about that elsewhere in </a:t>
            </a:r>
            <a:r>
              <a:rPr lang="en-CA" b="1"/>
              <a:t>this slide deck.</a:t>
            </a:r>
            <a:endParaRPr lang="en-CA" b="1" dirty="0"/>
          </a:p>
          <a:p>
            <a:endParaRPr lang="en-CA" dirty="0"/>
          </a:p>
          <a:p>
            <a:r>
              <a:rPr lang="en-CA" dirty="0"/>
              <a:t>Security experts do have concerns about blockchain hacking. However, the big problem is getting the vote from the user's system (mobile app or web page) into the blockchain securely.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https://www.technologyreview.com/s/611850/why-security-experts-hate-that-blockchain-voting-will-be-used-in-the-midterm-elections/</a:t>
            </a:r>
          </a:p>
          <a:p>
            <a:r>
              <a:rPr lang="en-CA" dirty="0"/>
              <a:t>https://www.technologyreview.com/s/610836/how-secure-is-blockchain-really/</a:t>
            </a:r>
          </a:p>
        </p:txBody>
      </p:sp>
      <p:sp>
        <p:nvSpPr>
          <p:cNvPr id="4" name="Slide Number Placeholder 3"/>
          <p:cNvSpPr>
            <a:spLocks noGrp="1"/>
          </p:cNvSpPr>
          <p:nvPr>
            <p:ph type="sldNum" sz="quarter" idx="5"/>
          </p:nvPr>
        </p:nvSpPr>
        <p:spPr/>
        <p:txBody>
          <a:bodyPr/>
          <a:lstStyle/>
          <a:p>
            <a:fld id="{6CE49CAB-11E7-4E46-B3A8-B9759289B5BF}" type="slidenum">
              <a:rPr lang="en-US" smtClean="0"/>
              <a:t>33</a:t>
            </a:fld>
            <a:endParaRPr lang="en-US"/>
          </a:p>
        </p:txBody>
      </p:sp>
    </p:spTree>
    <p:extLst>
      <p:ext uri="{BB962C8B-B14F-4D97-AF65-F5344CB8AC3E}">
        <p14:creationId xmlns:p14="http://schemas.microsoft.com/office/powerpoint/2010/main" val="791688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does this matter? See https://chromium.googlesource.com/chromium/src/+/50e671d0abbcaa3b4013a229c9759b33c77daf25</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2018-01-24 </a:t>
            </a:r>
            <a:r>
              <a:rPr lang="en-CA" dirty="0"/>
              <a:t>M64: Ensure clamped time always moves forward This patch fixes a problem where </a:t>
            </a:r>
            <a:r>
              <a:rPr lang="en-CA" dirty="0" err="1"/>
              <a:t>performance.now</a:t>
            </a:r>
            <a:r>
              <a:rPr lang="en-CA" dirty="0"/>
              <a:t> or </a:t>
            </a:r>
            <a:r>
              <a:rPr lang="en-CA" dirty="0" err="1"/>
              <a:t>Date.now</a:t>
            </a:r>
            <a:r>
              <a:rPr lang="en-CA" dirty="0"/>
              <a:t> can in rare cases move slightly backwards </a:t>
            </a:r>
            <a:r>
              <a:rPr lang="en-CA" b="1" dirty="0"/>
              <a:t>due to a loss of arithmetic precision. </a:t>
            </a:r>
            <a:br>
              <a:rPr lang="en-CA" dirty="0"/>
            </a:b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http://cottonvibes.blogspot.ca/2010/08/32bit-floats-integer-accuracy-and.html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Actual properties of float and double are </a:t>
            </a:r>
            <a:r>
              <a:rPr lang="en-CA" sz="1200" b="1" i="0" kern="1200" dirty="0">
                <a:solidFill>
                  <a:schemeClr val="tx1"/>
                </a:solidFill>
                <a:effectLst/>
                <a:latin typeface="+mn-lt"/>
                <a:ea typeface="+mn-ea"/>
                <a:cs typeface="+mn-cs"/>
              </a:rPr>
              <a:t>unspecified </a:t>
            </a:r>
            <a:r>
              <a:rPr lang="en-CA" sz="1200" b="0" i="0" kern="1200" dirty="0">
                <a:solidFill>
                  <a:schemeClr val="tx1"/>
                </a:solidFill>
                <a:effectLst/>
                <a:latin typeface="+mn-lt"/>
                <a:ea typeface="+mn-ea"/>
                <a:cs typeface="+mn-cs"/>
              </a:rPr>
              <a:t>(except that </a:t>
            </a:r>
            <a:r>
              <a:rPr lang="en-CA" dirty="0"/>
              <a:t>double </a:t>
            </a:r>
            <a:r>
              <a:rPr lang="en-CA" sz="1200" b="0" i="0" kern="1200" dirty="0">
                <a:solidFill>
                  <a:schemeClr val="tx1"/>
                </a:solidFill>
                <a:effectLst/>
                <a:latin typeface="+mn-lt"/>
                <a:ea typeface="+mn-ea"/>
                <a:cs typeface="+mn-cs"/>
              </a:rPr>
              <a:t>is not smaller than </a:t>
            </a:r>
            <a:r>
              <a:rPr lang="en-CA" dirty="0"/>
              <a:t>float</a:t>
            </a:r>
            <a:r>
              <a:rPr lang="en-CA"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CA" sz="1200" b="0" i="0" kern="1200" dirty="0">
                <a:solidFill>
                  <a:schemeClr val="tx1"/>
                </a:solidFill>
                <a:effectLst/>
                <a:latin typeface="+mn-lt"/>
                <a:ea typeface="+mn-ea"/>
                <a:cs typeface="+mn-cs"/>
              </a:rPr>
              <a:t>* therefore portability between systems is not necessarily predictable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however on most systems, size and behaviour are according to IEEE 754 standards for floating-point format</a:t>
            </a:r>
          </a:p>
          <a:p>
            <a:r>
              <a:rPr lang="en-US" dirty="0"/>
              <a:t>where float is 32 bit and double is 64 bit. Floats and double exhibit identical behavior within the limits of a float.</a:t>
            </a:r>
          </a:p>
          <a:p>
            <a:r>
              <a:rPr lang="en-US" dirty="0"/>
              <a:t>When programming with floating point, know what you need: what range of values are processed and how exact must the results be.</a:t>
            </a:r>
          </a:p>
          <a:p>
            <a:endParaRPr lang="en-US" dirty="0"/>
          </a:p>
          <a:p>
            <a:r>
              <a:rPr lang="en-US" dirty="0"/>
              <a:t>Single-precision floating-point format (</a:t>
            </a:r>
            <a:r>
              <a:rPr lang="en-CA" dirty="0"/>
              <a:t>32-bit base-2 format)</a:t>
            </a:r>
            <a:endParaRPr lang="en-US" dirty="0"/>
          </a:p>
          <a:p>
            <a:r>
              <a:rPr lang="en-CA" dirty="0"/>
              <a:t>The largest value representable by an </a:t>
            </a:r>
            <a:r>
              <a:rPr lang="en-CA" i="1" dirty="0"/>
              <a:t>n</a:t>
            </a:r>
            <a:r>
              <a:rPr lang="en-CA" dirty="0"/>
              <a:t> bit integer is 2</a:t>
            </a:r>
            <a:r>
              <a:rPr lang="en-CA" i="1" baseline="30000" dirty="0"/>
              <a:t>n</a:t>
            </a:r>
            <a:r>
              <a:rPr lang="en-CA" dirty="0"/>
              <a:t>-1. A float type has 24 bits of precision in the significant digits (whole number to the left of decimal).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Powers of 2 within the range of the exponent are exactly representable as 1.0×2</a:t>
            </a:r>
            <a:r>
              <a:rPr lang="en-CA" i="1" baseline="30000" dirty="0"/>
              <a:t>n</a:t>
            </a:r>
            <a:r>
              <a:rPr lang="en-CA" dirty="0"/>
              <a:t>, so 2</a:t>
            </a:r>
            <a:r>
              <a:rPr lang="en-CA" baseline="30000" dirty="0"/>
              <a:t>24</a:t>
            </a:r>
            <a:r>
              <a:rPr lang="en-CA" dirty="0"/>
              <a:t> </a:t>
            </a:r>
            <a:r>
              <a:rPr lang="en-CA" i="1" dirty="0"/>
              <a:t>can</a:t>
            </a:r>
            <a:r>
              <a:rPr lang="en-CA" dirty="0"/>
              <a:t> fit and consequently the first </a:t>
            </a:r>
            <a:r>
              <a:rPr lang="en-CA" dirty="0" err="1"/>
              <a:t>unrepresentable</a:t>
            </a:r>
            <a:r>
              <a:rPr lang="en-CA" dirty="0"/>
              <a:t> integer for float is 2</a:t>
            </a:r>
            <a:r>
              <a:rPr lang="en-CA" baseline="30000" dirty="0"/>
              <a:t>24</a:t>
            </a:r>
            <a:r>
              <a:rPr lang="en-CA" dirty="0"/>
              <a:t>+1. </a:t>
            </a:r>
            <a:br>
              <a:rPr lang="en-CA" dirty="0"/>
            </a:br>
            <a:r>
              <a:rPr lang="en-CA" dirty="0">
                <a:effectLst/>
              </a:rPr>
              <a:t>Declare a float and set it equal to 16,777,217. It is stored as 16,777,216. A float can store only even values &gt; 16,777,216 rounded to nearest multiples of 2, 4, 8, ..., 128 depending on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Double precision floating point numbers can hold very, very large </a:t>
            </a:r>
            <a:r>
              <a:rPr lang="en-US" i="1" dirty="0"/>
              <a:t>integer</a:t>
            </a:r>
            <a:r>
              <a:rPr lang="en-US" i="0" dirty="0"/>
              <a:t> values exactly and fractional values are more accurate.</a:t>
            </a:r>
          </a:p>
          <a:p>
            <a:r>
              <a:rPr lang="en-CA" dirty="0"/>
              <a:t>The largest value representable by an </a:t>
            </a:r>
            <a:r>
              <a:rPr lang="en-CA" i="1" dirty="0"/>
              <a:t>n</a:t>
            </a:r>
            <a:r>
              <a:rPr lang="en-CA" dirty="0"/>
              <a:t> bit integer is 2</a:t>
            </a:r>
            <a:r>
              <a:rPr lang="en-CA" i="1" baseline="30000" dirty="0"/>
              <a:t>n</a:t>
            </a:r>
            <a:r>
              <a:rPr lang="en-CA" dirty="0"/>
              <a:t>-1. A double type has 53 bits of precision in the significant digits (whole number to the left of decimal).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Powers of 2 within the range of the exponent are exactly representable as 1.0×2</a:t>
            </a:r>
            <a:r>
              <a:rPr lang="en-CA" i="1" baseline="30000" dirty="0"/>
              <a:t>n</a:t>
            </a:r>
            <a:r>
              <a:rPr lang="en-CA" dirty="0"/>
              <a:t>, so 2</a:t>
            </a:r>
            <a:r>
              <a:rPr lang="en-CA" baseline="30000" dirty="0"/>
              <a:t>53</a:t>
            </a:r>
            <a:r>
              <a:rPr lang="en-CA" dirty="0"/>
              <a:t> </a:t>
            </a:r>
            <a:r>
              <a:rPr lang="en-CA" i="1" dirty="0"/>
              <a:t>can</a:t>
            </a:r>
            <a:r>
              <a:rPr lang="en-CA" dirty="0"/>
              <a:t> fit and consequently the first </a:t>
            </a:r>
            <a:r>
              <a:rPr lang="en-CA" dirty="0" err="1"/>
              <a:t>unrepresentable</a:t>
            </a:r>
            <a:r>
              <a:rPr lang="en-CA" dirty="0"/>
              <a:t> integer for double is 2</a:t>
            </a:r>
            <a:r>
              <a:rPr lang="en-CA" baseline="30000" dirty="0"/>
              <a:t>53</a:t>
            </a:r>
            <a:r>
              <a:rPr lang="en-CA" dirty="0"/>
              <a:t>+1. </a:t>
            </a:r>
            <a:br>
              <a:rPr lang="en-CA" dirty="0"/>
            </a:br>
            <a:r>
              <a:rPr lang="en-CA" dirty="0">
                <a:effectLst/>
              </a:rPr>
              <a:t>A double can store only even values &gt; </a:t>
            </a:r>
            <a:r>
              <a:rPr lang="en-US" dirty="0"/>
              <a:t>9,007,199,254,740,992 (9 quadrillion) </a:t>
            </a:r>
            <a:r>
              <a:rPr lang="en-CA" dirty="0">
                <a:effectLst/>
              </a:rPr>
              <a:t>rounded to nearest multiples of 2, 4, 8, ..., 308 depending on value.</a:t>
            </a:r>
          </a:p>
          <a:p>
            <a:endParaRPr lang="en-US" dirty="0"/>
          </a:p>
          <a:p>
            <a:r>
              <a:rPr lang="en-CA" b="1" dirty="0"/>
              <a:t>Execution speed with double-precision arithmetic</a:t>
            </a:r>
          </a:p>
          <a:p>
            <a:r>
              <a:rPr lang="en-CA" dirty="0"/>
              <a:t>Using double-precision floating-point variables and mathematical functions (e.g., sin, cos, atan2, log, </a:t>
            </a:r>
            <a:r>
              <a:rPr lang="en-CA" dirty="0" err="1"/>
              <a:t>exp</a:t>
            </a:r>
            <a:r>
              <a:rPr lang="en-CA" dirty="0"/>
              <a:t> and sqrt) are slower than working with their single precision counterparts. One area of computing where this is a particular issue is for parallel code running on GPUs. For example, when using </a:t>
            </a:r>
            <a:r>
              <a:rPr lang="en-CA" dirty="0">
                <a:hlinkClick r:id="rId3" tooltip="Nvidia"/>
              </a:rPr>
              <a:t>NVIDIA</a:t>
            </a:r>
            <a:r>
              <a:rPr lang="en-CA" dirty="0"/>
              <a:t>'s </a:t>
            </a:r>
            <a:r>
              <a:rPr lang="en-CA" dirty="0">
                <a:hlinkClick r:id="rId4" tooltip="CUDA"/>
              </a:rPr>
              <a:t>CUDA</a:t>
            </a:r>
            <a:r>
              <a:rPr lang="en-CA" dirty="0"/>
              <a:t> platform, on video cards designed for gaming, calculations with double precision take 3 to 24 times longer to complete than calculations using </a:t>
            </a:r>
            <a:r>
              <a:rPr lang="en-CA" dirty="0">
                <a:hlinkClick r:id="rId5" tooltip="Single-precision floating-point format"/>
              </a:rPr>
              <a:t>single precision</a:t>
            </a:r>
            <a:r>
              <a:rPr lang="en-CA" dirty="0"/>
              <a:t>.</a:t>
            </a:r>
            <a:r>
              <a:rPr lang="en-CA" baseline="30000" dirty="0">
                <a:hlinkClick r:id="rId6"/>
              </a:rPr>
              <a:t>[4]</a:t>
            </a:r>
            <a:endParaRPr lang="en-CA"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34</a:t>
            </a:fld>
            <a:endParaRPr lang="en-US"/>
          </a:p>
        </p:txBody>
      </p:sp>
    </p:spTree>
    <p:extLst>
      <p:ext uri="{BB962C8B-B14F-4D97-AF65-F5344CB8AC3E}">
        <p14:creationId xmlns:p14="http://schemas.microsoft.com/office/powerpoint/2010/main" val="1632851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35</a:t>
            </a:fld>
            <a:endParaRPr lang="en-US"/>
          </a:p>
        </p:txBody>
      </p:sp>
    </p:spTree>
    <p:extLst>
      <p:ext uri="{BB962C8B-B14F-4D97-AF65-F5344CB8AC3E}">
        <p14:creationId xmlns:p14="http://schemas.microsoft.com/office/powerpoint/2010/main" val="3921883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36</a:t>
            </a:fld>
            <a:endParaRPr lang="en-US"/>
          </a:p>
        </p:txBody>
      </p:sp>
    </p:spTree>
    <p:extLst>
      <p:ext uri="{BB962C8B-B14F-4D97-AF65-F5344CB8AC3E}">
        <p14:creationId xmlns:p14="http://schemas.microsoft.com/office/powerpoint/2010/main" val="3243693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37</a:t>
            </a:fld>
            <a:endParaRPr lang="en-US"/>
          </a:p>
        </p:txBody>
      </p:sp>
    </p:spTree>
    <p:extLst>
      <p:ext uri="{BB962C8B-B14F-4D97-AF65-F5344CB8AC3E}">
        <p14:creationId xmlns:p14="http://schemas.microsoft.com/office/powerpoint/2010/main" val="1770956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38</a:t>
            </a:fld>
            <a:endParaRPr lang="en-US"/>
          </a:p>
        </p:txBody>
      </p:sp>
    </p:spTree>
    <p:extLst>
      <p:ext uri="{BB962C8B-B14F-4D97-AF65-F5344CB8AC3E}">
        <p14:creationId xmlns:p14="http://schemas.microsoft.com/office/powerpoint/2010/main" val="4204671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39</a:t>
            </a:fld>
            <a:endParaRPr lang="en-US"/>
          </a:p>
        </p:txBody>
      </p:sp>
    </p:spTree>
    <p:extLst>
      <p:ext uri="{BB962C8B-B14F-4D97-AF65-F5344CB8AC3E}">
        <p14:creationId xmlns:p14="http://schemas.microsoft.com/office/powerpoint/2010/main" val="1427346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36326212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40</a:t>
            </a:fld>
            <a:endParaRPr lang="en-US"/>
          </a:p>
        </p:txBody>
      </p:sp>
    </p:spTree>
    <p:extLst>
      <p:ext uri="{BB962C8B-B14F-4D97-AF65-F5344CB8AC3E}">
        <p14:creationId xmlns:p14="http://schemas.microsoft.com/office/powerpoint/2010/main" val="2340645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41</a:t>
            </a:fld>
            <a:endParaRPr lang="en-US"/>
          </a:p>
        </p:txBody>
      </p:sp>
    </p:spTree>
    <p:extLst>
      <p:ext uri="{BB962C8B-B14F-4D97-AF65-F5344CB8AC3E}">
        <p14:creationId xmlns:p14="http://schemas.microsoft.com/office/powerpoint/2010/main" val="931164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42</a:t>
            </a:fld>
            <a:endParaRPr lang="en-US"/>
          </a:p>
        </p:txBody>
      </p:sp>
    </p:spTree>
    <p:extLst>
      <p:ext uri="{BB962C8B-B14F-4D97-AF65-F5344CB8AC3E}">
        <p14:creationId xmlns:p14="http://schemas.microsoft.com/office/powerpoint/2010/main" val="3045346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43</a:t>
            </a:fld>
            <a:endParaRPr lang="en-US"/>
          </a:p>
        </p:txBody>
      </p:sp>
    </p:spTree>
    <p:extLst>
      <p:ext uri="{BB962C8B-B14F-4D97-AF65-F5344CB8AC3E}">
        <p14:creationId xmlns:p14="http://schemas.microsoft.com/office/powerpoint/2010/main" val="5027666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44</a:t>
            </a:fld>
            <a:endParaRPr lang="en-US"/>
          </a:p>
        </p:txBody>
      </p:sp>
    </p:spTree>
    <p:extLst>
      <p:ext uri="{BB962C8B-B14F-4D97-AF65-F5344CB8AC3E}">
        <p14:creationId xmlns:p14="http://schemas.microsoft.com/office/powerpoint/2010/main" val="92221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Real Life is analog and we count in tens. Digital Life is on or off, in bits and bytes and ones and zeros. In both cases, we hope that our checksums are not in a negative balance and that we remain in parity. </a:t>
            </a:r>
          </a:p>
          <a:p>
            <a:endParaRPr lang="en-CA" sz="1200" b="0" i="0" kern="1200" dirty="0">
              <a:solidFill>
                <a:schemeClr val="tx1"/>
              </a:solidFill>
              <a:effectLst/>
              <a:latin typeface="+mn-lt"/>
              <a:ea typeface="+mn-ea"/>
              <a:cs typeface="+mn-cs"/>
            </a:endParaRPr>
          </a:p>
          <a:p>
            <a:r>
              <a:rPr lang="en-US" dirty="0"/>
              <a:t>People: how are you? Fine or Lousy. That is usually a binary answer heard as analog. Your friend knows if you are really 80% fine and 20% lousy. Or, your friend understands irony: when you say “lousy” at a great party and “just fine”  in the middle of exam week are both understood with the logical NOT.</a:t>
            </a:r>
          </a:p>
          <a:p>
            <a:endParaRPr lang="en-US" dirty="0"/>
          </a:p>
          <a:p>
            <a:r>
              <a:rPr lang="en-US" b="1" dirty="0"/>
              <a:t>Computers: The CPU says to the </a:t>
            </a:r>
            <a:r>
              <a:rPr lang="en-CA" sz="1200" b="1" i="0" kern="1200" dirty="0">
                <a:solidFill>
                  <a:schemeClr val="tx1"/>
                </a:solidFill>
                <a:effectLst/>
                <a:latin typeface="+mn-lt"/>
                <a:ea typeface="+mn-ea"/>
                <a:cs typeface="+mn-cs"/>
              </a:rPr>
              <a:t>memory cache, “How are you?” Memory cache says, “I think I have a parity error.” CPU says, “Yeah, you look a bit off.”</a:t>
            </a:r>
            <a:endParaRPr lang="en-US" b="1" dirty="0"/>
          </a:p>
          <a:p>
            <a:endParaRPr lang="en-US" dirty="0"/>
          </a:p>
          <a:p>
            <a:r>
              <a:rPr lang="en-US" dirty="0"/>
              <a:t>People: how is your computer? No one knows for sure. From the computer’s POV, what does it know about how it is? Only that it is ON or OFF.  There is no MAYBE. That’s OK, who wants a computer that can’t make up its mind.</a:t>
            </a:r>
          </a:p>
          <a:p>
            <a:endParaRPr lang="en-US" dirty="0"/>
          </a:p>
          <a:p>
            <a:r>
              <a:rPr lang="en-US" dirty="0"/>
              <a:t>This link is an excellent illustration of analog vs binary:  </a:t>
            </a:r>
            <a:br>
              <a:rPr lang="en-US" dirty="0"/>
            </a:br>
            <a:r>
              <a:rPr lang="en-US" dirty="0"/>
              <a:t>https://chortle.ccsu.edu/java5/Notes/chap02/ch02_1.html </a:t>
            </a:r>
            <a:br>
              <a:rPr lang="en-US" dirty="0"/>
            </a:br>
            <a:endParaRPr lang="en-US" dirty="0"/>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3067422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digit is one for a total of ten on both hands.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134893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systems: count to 99 on ten digits.</a:t>
            </a:r>
          </a:p>
          <a:p>
            <a:r>
              <a:rPr lang="en-US" dirty="0"/>
              <a:t>This finger counting system may have been the origin of the Roman symbols: right hand fingers are ones and the thumb is five, left hand fingers are tens and the thumb is fifty. This is a very useful method of counting and keeping track of numbers up to 99 in a noisy and busy environment. Fingers on the right hand go up, index to pinky for 1,2,3,4; then the fingers go down for 5 and the thumb comes up. Thumb + index to pinky for  6, 7, 8, 9. For 10, the right hand closes and the left hand’s index finger goes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344913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think differently about numbering systems.</a:t>
            </a:r>
          </a:p>
          <a:p>
            <a:r>
              <a:rPr lang="en-US" dirty="0"/>
              <a:t>e.g. the year can be represented by </a:t>
            </a:r>
          </a:p>
          <a:p>
            <a:r>
              <a:rPr lang="en-US" dirty="0"/>
              <a:t>1,1,1,1,1,1,1,1,1,1,1,1,1,1,1,…this is going to go on for quite a while and will be a big pile of ones.</a:t>
            </a:r>
          </a:p>
          <a:p>
            <a:r>
              <a:rPr lang="en-US" dirty="0"/>
              <a:t>One, two, three, many. That’s it. Four values are all some societies in the Amazon, Australia, and Africa have needed. Would that modern life would be so simple.</a:t>
            </a:r>
          </a:p>
          <a:p>
            <a:endParaRPr lang="en-US" dirty="0"/>
          </a:p>
          <a:p>
            <a:r>
              <a:rPr lang="en-US" dirty="0"/>
              <a:t>Romans used units of ones, fives, tens, fifties, hundreds, five-hundreds, thousands:</a:t>
            </a:r>
            <a:br>
              <a:rPr lang="en-US" dirty="0"/>
            </a:br>
            <a:r>
              <a:rPr lang="en-CA" dirty="0"/>
              <a:t>Symbol	I	V	X	L	C	D	M</a:t>
            </a:r>
          </a:p>
          <a:p>
            <a:r>
              <a:rPr lang="en-CA" dirty="0"/>
              <a:t>Value	1	5	10	50	100	500	1,000</a:t>
            </a:r>
          </a:p>
          <a:p>
            <a:r>
              <a:rPr lang="en-US" dirty="0"/>
              <a:t>Can you read the year a movie was made before the final credits roll off the screen?</a:t>
            </a:r>
          </a:p>
          <a:p>
            <a:endParaRPr lang="en-US" baseline="0" dirty="0">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binary, the year is not very useful, is it? </a:t>
            </a:r>
          </a:p>
          <a:p>
            <a:r>
              <a:rPr lang="en-US" dirty="0"/>
              <a:t> </a:t>
            </a:r>
          </a:p>
          <a:p>
            <a:r>
              <a:rPr lang="en-US" b="1" dirty="0"/>
              <a:t>Arabic numerals used a unique symbol for each of 0-9 </a:t>
            </a:r>
            <a:r>
              <a:rPr lang="en-US" dirty="0"/>
              <a:t>and columnar position to indicate orders of magnitude X 10: ones, tens, hundreds, Thousands,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https://instacalc.com/1439</a:t>
            </a:r>
          </a:p>
          <a:p>
            <a:endParaRPr lang="en-US" dirty="0"/>
          </a:p>
          <a:p>
            <a:r>
              <a:rPr lang="en-US" dirty="0"/>
              <a:t>Context matters</a:t>
            </a:r>
          </a:p>
          <a:p>
            <a:r>
              <a:rPr lang="en-US" dirty="0"/>
              <a:t>2,020 as a cardinal number (number of students on campus) is very different from 2020 as a Gregorian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20:20  is 08:20 PM where the base for minutes is 60 but for hours it is 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brains have concepts of orders of magnitude depending on context</a:t>
            </a:r>
          </a:p>
          <a:p>
            <a:r>
              <a:rPr lang="en-US" b="1" dirty="0"/>
              <a:t>Thousands is a lot in terms of years, not as much as it used to be in terms of dollars, not very many in terms of stars in our galaxy.</a:t>
            </a:r>
          </a:p>
          <a:p>
            <a:endParaRPr lang="en-US" b="1" dirty="0"/>
          </a:p>
          <a:p>
            <a:r>
              <a:rPr lang="en-US" b="1" dirty="0"/>
              <a:t>https://en.wikipedia.org/wiki/History_of_ancient_numeral_systems</a:t>
            </a:r>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2083554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decimal and binary values are frequently confused with the decimal version becoming more commonly used. Don't bother correcting anyone, it's close enough.</a:t>
            </a:r>
          </a:p>
          <a:p>
            <a:r>
              <a:rPr lang="en-US" dirty="0"/>
              <a:t>SI is "International System of Units" includes the metric system but not Imperial or USC (United States Customary) units.</a:t>
            </a:r>
          </a:p>
        </p:txBody>
      </p:sp>
      <p:sp>
        <p:nvSpPr>
          <p:cNvPr id="4" name="Slide Number Placeholder 3"/>
          <p:cNvSpPr>
            <a:spLocks noGrp="1"/>
          </p:cNvSpPr>
          <p:nvPr>
            <p:ph type="sldNum" sz="quarter" idx="10"/>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493991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2020-06-05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2020-06-05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2020-06-05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2020-06-05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2020-06-05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2020-06-05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2020-06-05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2020-06-05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2020-06-05</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stechnica.com/business/2014/12/gangnam-style-overflows-int_max-forces-youtube-to-go-64-bi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Year_2038_proble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xkcd.com/220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ioccc.org/2018/burton1/" TargetMode="External"/><Relationship Id="rId5" Type="http://schemas.openxmlformats.org/officeDocument/2006/relationships/hyperlink" Target="https://www.ioccc.org/" TargetMode="External"/><Relationship Id="rId4" Type="http://schemas.openxmlformats.org/officeDocument/2006/relationships/hyperlink" Target="https://xkcd.com/1024/"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Hexadecimal#Etymology"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linkedin.com/checkpoint/enterprise/login/2169170?application=learning" TargetMode="External"/><Relationship Id="rId3" Type="http://schemas.openxmlformats.org/officeDocument/2006/relationships/image" Target="../media/image14.jpeg"/><Relationship Id="rId7" Type="http://schemas.openxmlformats.org/officeDocument/2006/relationships/hyperlink" Target="https://www.senecacollege.ca/student-services-and-support/linkedin-learning.html"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hyperlink" Target="https://www.linkedin.com/learning/search?keywords=hexadecimal%20numbers" TargetMode="External"/><Relationship Id="rId5" Type="http://schemas.openxmlformats.org/officeDocument/2006/relationships/hyperlink" Target="https://en.wikipedia.org/wiki/Web_colors#Web-safe_colors" TargetMode="External"/><Relationship Id="rId4" Type="http://schemas.openxmlformats.org/officeDocument/2006/relationships/hyperlink" Target="https://en.wikipedia.org/wiki/RGB_color_mode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ww.linkedin.com/learning/computer-science-principles-digital-information/binary-and-bits?autoplay=true"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hyperlink" Target="https://www.linkedin.com/checkpoint/enterprise/login/2169170?application=learning" TargetMode="External"/><Relationship Id="rId5" Type="http://schemas.openxmlformats.org/officeDocument/2006/relationships/hyperlink" Target="https://www.senecacollege.ca/student-services-and-support/linkedin-learning.html" TargetMode="External"/><Relationship Id="rId4" Type="http://schemas.openxmlformats.org/officeDocument/2006/relationships/hyperlink" Target="https://www.linkedin.com/learning/computer-science-principles-digital-information/binary-number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chortle.ccsu.edu/java5/Notes/chap02/ch02_1.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b="1" dirty="0"/>
              <a:t>Number Systems</a:t>
            </a:r>
            <a:br>
              <a:rPr lang="en-US" b="1" dirty="0"/>
            </a:br>
            <a:r>
              <a:rPr lang="en-US" b="1" dirty="0"/>
              <a:t>Safe Programming</a:t>
            </a:r>
            <a:endParaRPr lang="en-GB" dirty="0">
              <a:effectLst/>
            </a:endParaRPr>
          </a:p>
        </p:txBody>
      </p:sp>
      <p:sp>
        <p:nvSpPr>
          <p:cNvPr id="3" name="Subtitle 2"/>
          <p:cNvSpPr>
            <a:spLocks noGrp="1"/>
          </p:cNvSpPr>
          <p:nvPr>
            <p:ph type="subTitle" idx="1"/>
          </p:nvPr>
        </p:nvSpPr>
        <p:spPr>
          <a:xfrm>
            <a:off x="1259632" y="2628900"/>
            <a:ext cx="841478" cy="2247106"/>
          </a:xfrm>
        </p:spPr>
        <p:txBody>
          <a:bodyPr vert="vert270">
            <a:normAutofit lnSpcReduction="10000"/>
          </a:bodyPr>
          <a:lstStyle/>
          <a:p>
            <a:pPr algn="ctr"/>
            <a:r>
              <a:rPr lang="en-CA" b="1" dirty="0"/>
              <a:t>Computer Principles</a:t>
            </a:r>
          </a:p>
        </p:txBody>
      </p:sp>
      <p:pic>
        <p:nvPicPr>
          <p:cNvPr id="4" name="Picture 3">
            <a:extLst>
              <a:ext uri="{FF2B5EF4-FFF2-40B4-BE49-F238E27FC236}">
                <a16:creationId xmlns:a16="http://schemas.microsoft.com/office/drawing/2014/main" id="{EBDC4296-D842-4B7E-A38C-B04362CBBA8C}"/>
              </a:ext>
            </a:extLst>
          </p:cNvPr>
          <p:cNvPicPr>
            <a:picLocks noChangeAspect="1"/>
          </p:cNvPicPr>
          <p:nvPr/>
        </p:nvPicPr>
        <p:blipFill rotWithShape="1">
          <a:blip r:embed="rId3"/>
          <a:srcRect l="8873" t="23333" r="9955" b="23334"/>
          <a:stretch/>
        </p:blipFill>
        <p:spPr>
          <a:xfrm>
            <a:off x="2101110" y="2590579"/>
            <a:ext cx="4941780" cy="2510145"/>
          </a:xfrm>
          <a:prstGeom prst="rect">
            <a:avLst/>
          </a:prstGeom>
        </p:spPr>
      </p:pic>
      <p:sp>
        <p:nvSpPr>
          <p:cNvPr id="5" name="Subtitle 2">
            <a:extLst>
              <a:ext uri="{FF2B5EF4-FFF2-40B4-BE49-F238E27FC236}">
                <a16:creationId xmlns:a16="http://schemas.microsoft.com/office/drawing/2014/main" id="{F55537C8-57E5-4BAC-9103-2AFED9F1AD15}"/>
              </a:ext>
            </a:extLst>
          </p:cNvPr>
          <p:cNvSpPr txBox="1">
            <a:spLocks/>
          </p:cNvSpPr>
          <p:nvPr/>
        </p:nvSpPr>
        <p:spPr>
          <a:xfrm>
            <a:off x="7042890" y="2781300"/>
            <a:ext cx="985494" cy="2247106"/>
          </a:xfrm>
          <a:prstGeom prst="rect">
            <a:avLst/>
          </a:prstGeom>
        </p:spPr>
        <p:txBody>
          <a:bodyPr vert="vert" lIns="91440" tIns="45720" rIns="91440" bIns="45720" rtlCol="0">
            <a:norm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CA" b="1" dirty="0"/>
              <a:t>for Programmers </a:t>
            </a:r>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24"/>
            <a:ext cx="8229600" cy="742950"/>
          </a:xfrm>
        </p:spPr>
        <p:txBody>
          <a:bodyPr/>
          <a:lstStyle/>
          <a:p>
            <a:r>
              <a:rPr lang="en-US" dirty="0"/>
              <a:t>Binary Numbers</a:t>
            </a:r>
            <a:endParaRPr lang="en-CA" dirty="0"/>
          </a:p>
        </p:txBody>
      </p:sp>
      <p:sp>
        <p:nvSpPr>
          <p:cNvPr id="3" name="Content Placeholder 2"/>
          <p:cNvSpPr>
            <a:spLocks noGrp="1"/>
          </p:cNvSpPr>
          <p:nvPr>
            <p:ph idx="1"/>
          </p:nvPr>
        </p:nvSpPr>
        <p:spPr>
          <a:xfrm>
            <a:off x="457200" y="987574"/>
            <a:ext cx="8229600" cy="3657600"/>
          </a:xfrm>
        </p:spPr>
        <p:txBody>
          <a:bodyPr/>
          <a:lstStyle/>
          <a:p>
            <a:r>
              <a:rPr lang="en-US" dirty="0"/>
              <a:t>Zeros and Ones, On / Off, True / False</a:t>
            </a:r>
          </a:p>
          <a:p>
            <a:r>
              <a:rPr lang="en-US" dirty="0"/>
              <a:t>Bit = </a:t>
            </a:r>
            <a:r>
              <a:rPr lang="en-US" b="1" dirty="0"/>
              <a:t>B</a:t>
            </a:r>
            <a:r>
              <a:rPr lang="en-US" dirty="0"/>
              <a:t>inary </a:t>
            </a:r>
            <a:r>
              <a:rPr lang="en-US" dirty="0" err="1"/>
              <a:t>dig</a:t>
            </a:r>
            <a:r>
              <a:rPr lang="en-US" b="1" dirty="0" err="1"/>
              <a:t>IT</a:t>
            </a:r>
            <a:r>
              <a:rPr lang="en-US" b="1" dirty="0"/>
              <a:t>				</a:t>
            </a:r>
            <a:r>
              <a:rPr lang="en-US" dirty="0"/>
              <a:t>Values { 0 – 1 }</a:t>
            </a:r>
            <a:br>
              <a:rPr lang="en-US" b="1" dirty="0"/>
            </a:br>
            <a:r>
              <a:rPr lang="en-US" b="1" dirty="0"/>
              <a:t>	</a:t>
            </a:r>
            <a:r>
              <a:rPr lang="en-US" sz="2000" dirty="0"/>
              <a:t>(</a:t>
            </a:r>
            <a:r>
              <a:rPr lang="en-US" sz="2000" dirty="0" err="1"/>
              <a:t>J.Tukey</a:t>
            </a:r>
            <a:r>
              <a:rPr lang="en-US" sz="2000" dirty="0"/>
              <a:t>, 1946. </a:t>
            </a:r>
            <a:r>
              <a:rPr lang="en-US" sz="2000" dirty="0" err="1"/>
              <a:t>C.Shannon</a:t>
            </a:r>
            <a:r>
              <a:rPr lang="en-US" sz="2000" dirty="0"/>
              <a:t>, 1948. Bell Labs)</a:t>
            </a:r>
          </a:p>
          <a:p>
            <a:r>
              <a:rPr lang="en-US" dirty="0"/>
              <a:t>Byte = 8 bits </a:t>
            </a:r>
            <a:r>
              <a:rPr lang="en-US" sz="2000" dirty="0"/>
              <a:t>(</a:t>
            </a:r>
            <a:r>
              <a:rPr lang="en-CA" sz="2000" dirty="0"/>
              <a:t>W. Buchholz, 1956</a:t>
            </a:r>
            <a:r>
              <a:rPr lang="en-US" sz="2000" dirty="0"/>
              <a:t>.               )</a:t>
            </a:r>
            <a:r>
              <a:rPr lang="en-US" b="1" dirty="0"/>
              <a:t>	</a:t>
            </a:r>
            <a:r>
              <a:rPr lang="en-US" dirty="0"/>
              <a:t>Values { 0 – 255 }</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213135977"/>
              </p:ext>
            </p:extLst>
          </p:nvPr>
        </p:nvGraphicFramePr>
        <p:xfrm>
          <a:off x="2697747" y="3148983"/>
          <a:ext cx="5120640" cy="1090041"/>
        </p:xfrm>
        <a:graphic>
          <a:graphicData uri="http://schemas.openxmlformats.org/drawingml/2006/table">
            <a:tbl>
              <a:tblPr firstRow="1" bandRow="1"/>
              <a:tblGrid>
                <a:gridCol w="640080">
                  <a:extLst>
                    <a:ext uri="{9D8B030D-6E8A-4147-A177-3AD203B41FA5}">
                      <a16:colId xmlns:a16="http://schemas.microsoft.com/office/drawing/2014/main" val="3977419534"/>
                    </a:ext>
                  </a:extLst>
                </a:gridCol>
                <a:gridCol w="640080">
                  <a:extLst>
                    <a:ext uri="{9D8B030D-6E8A-4147-A177-3AD203B41FA5}">
                      <a16:colId xmlns:a16="http://schemas.microsoft.com/office/drawing/2014/main" val="4165269875"/>
                    </a:ext>
                  </a:extLst>
                </a:gridCol>
                <a:gridCol w="640080">
                  <a:extLst>
                    <a:ext uri="{9D8B030D-6E8A-4147-A177-3AD203B41FA5}">
                      <a16:colId xmlns:a16="http://schemas.microsoft.com/office/drawing/2014/main" val="3215916470"/>
                    </a:ext>
                  </a:extLst>
                </a:gridCol>
                <a:gridCol w="640080">
                  <a:extLst>
                    <a:ext uri="{9D8B030D-6E8A-4147-A177-3AD203B41FA5}">
                      <a16:colId xmlns:a16="http://schemas.microsoft.com/office/drawing/2014/main" val="1359434957"/>
                    </a:ext>
                  </a:extLst>
                </a:gridCol>
                <a:gridCol w="640080">
                  <a:extLst>
                    <a:ext uri="{9D8B030D-6E8A-4147-A177-3AD203B41FA5}">
                      <a16:colId xmlns:a16="http://schemas.microsoft.com/office/drawing/2014/main" val="2240404490"/>
                    </a:ext>
                  </a:extLst>
                </a:gridCol>
                <a:gridCol w="640080">
                  <a:extLst>
                    <a:ext uri="{9D8B030D-6E8A-4147-A177-3AD203B41FA5}">
                      <a16:colId xmlns:a16="http://schemas.microsoft.com/office/drawing/2014/main" val="4234252588"/>
                    </a:ext>
                  </a:extLst>
                </a:gridCol>
                <a:gridCol w="640080">
                  <a:extLst>
                    <a:ext uri="{9D8B030D-6E8A-4147-A177-3AD203B41FA5}">
                      <a16:colId xmlns:a16="http://schemas.microsoft.com/office/drawing/2014/main" val="1420465682"/>
                    </a:ext>
                  </a:extLst>
                </a:gridCol>
                <a:gridCol w="640080">
                  <a:extLst>
                    <a:ext uri="{9D8B030D-6E8A-4147-A177-3AD203B41FA5}">
                      <a16:colId xmlns:a16="http://schemas.microsoft.com/office/drawing/2014/main" val="2143221015"/>
                    </a:ext>
                  </a:extLst>
                </a:gridCol>
              </a:tblGrid>
              <a:tr h="0">
                <a:tc>
                  <a:txBody>
                    <a:bodyPr/>
                    <a:lstStyle/>
                    <a:p>
                      <a:pPr marL="0" marR="0" algn="ctr">
                        <a:lnSpc>
                          <a:spcPct val="107000"/>
                        </a:lnSpc>
                        <a:spcBef>
                          <a:spcPts val="0"/>
                        </a:spcBef>
                        <a:spcAft>
                          <a:spcPts val="0"/>
                        </a:spcAft>
                      </a:pPr>
                      <a:r>
                        <a:rPr lang="en-US" sz="1800" b="1" dirty="0">
                          <a:effectLst/>
                          <a:latin typeface="Segoe UI" panose="020B0502040204020203" pitchFamily="34" charset="0"/>
                          <a:ea typeface="Calibri" panose="020F0502020204030204" pitchFamily="34" charset="0"/>
                          <a:cs typeface="Times New Roman" panose="02020603050405020304" pitchFamily="18" charset="0"/>
                        </a:rPr>
                        <a:t>2</a:t>
                      </a:r>
                      <a:r>
                        <a:rPr lang="en-US" sz="1800" b="1" baseline="30000" dirty="0">
                          <a:effectLst/>
                          <a:latin typeface="Segoe UI" panose="020B0502040204020203" pitchFamily="34" charset="0"/>
                          <a:ea typeface="Calibri" panose="020F0502020204030204" pitchFamily="34" charset="0"/>
                          <a:cs typeface="Times New Roman" panose="02020603050405020304" pitchFamily="18" charset="0"/>
                        </a:rPr>
                        <a:t>7</a:t>
                      </a:r>
                      <a:endParaRPr lang="en-CA" sz="18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2</a:t>
                      </a:r>
                      <a:r>
                        <a:rPr lang="en-US" sz="1800" b="1" baseline="30000">
                          <a:effectLst/>
                          <a:latin typeface="Segoe UI" panose="020B0502040204020203" pitchFamily="34" charset="0"/>
                          <a:ea typeface="Calibri" panose="020F0502020204030204" pitchFamily="34" charset="0"/>
                          <a:cs typeface="Times New Roman" panose="02020603050405020304" pitchFamily="18" charset="0"/>
                        </a:rPr>
                        <a:t>6</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2</a:t>
                      </a:r>
                      <a:r>
                        <a:rPr lang="en-US" sz="1800" b="1" baseline="30000">
                          <a:effectLst/>
                          <a:latin typeface="Segoe UI" panose="020B0502040204020203" pitchFamily="34" charset="0"/>
                          <a:ea typeface="Calibri" panose="020F0502020204030204" pitchFamily="34" charset="0"/>
                          <a:cs typeface="Times New Roman" panose="02020603050405020304" pitchFamily="18" charset="0"/>
                        </a:rPr>
                        <a:t>5</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2</a:t>
                      </a:r>
                      <a:r>
                        <a:rPr lang="en-US" sz="1800" b="1" baseline="30000">
                          <a:effectLst/>
                          <a:latin typeface="Segoe UI" panose="020B0502040204020203" pitchFamily="34" charset="0"/>
                          <a:ea typeface="Calibri" panose="020F0502020204030204" pitchFamily="34" charset="0"/>
                          <a:cs typeface="Times New Roman" panose="02020603050405020304" pitchFamily="18" charset="0"/>
                        </a:rPr>
                        <a:t>4</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2</a:t>
                      </a:r>
                      <a:r>
                        <a:rPr lang="en-US" sz="1800" b="1" baseline="30000">
                          <a:effectLst/>
                          <a:latin typeface="Segoe UI" panose="020B0502040204020203" pitchFamily="34" charset="0"/>
                          <a:ea typeface="Calibri" panose="020F0502020204030204" pitchFamily="34" charset="0"/>
                          <a:cs typeface="Times New Roman" panose="02020603050405020304" pitchFamily="18" charset="0"/>
                        </a:rPr>
                        <a:t>3</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2</a:t>
                      </a:r>
                      <a:r>
                        <a:rPr lang="en-US" sz="1800" b="1" baseline="30000">
                          <a:effectLst/>
                          <a:latin typeface="Segoe UI" panose="020B0502040204020203" pitchFamily="34" charset="0"/>
                          <a:ea typeface="Calibri" panose="020F0502020204030204" pitchFamily="34" charset="0"/>
                          <a:cs typeface="Times New Roman" panose="02020603050405020304" pitchFamily="18" charset="0"/>
                        </a:rPr>
                        <a:t>2</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2</a:t>
                      </a:r>
                      <a:r>
                        <a:rPr lang="en-US" sz="1800" b="1" baseline="30000">
                          <a:effectLst/>
                          <a:latin typeface="Segoe UI" panose="020B0502040204020203" pitchFamily="34" charset="0"/>
                          <a:ea typeface="Calibri" panose="020F0502020204030204" pitchFamily="34" charset="0"/>
                          <a:cs typeface="Times New Roman" panose="02020603050405020304" pitchFamily="18" charset="0"/>
                        </a:rPr>
                        <a:t>1</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tc>
                  <a:txBody>
                    <a:bodyPr/>
                    <a:lstStyle/>
                    <a:p>
                      <a:pPr marL="0" marR="0" algn="ctr">
                        <a:lnSpc>
                          <a:spcPct val="107000"/>
                        </a:lnSpc>
                        <a:spcBef>
                          <a:spcPts val="0"/>
                        </a:spcBef>
                        <a:spcAft>
                          <a:spcPts val="0"/>
                        </a:spcAft>
                      </a:pPr>
                      <a:r>
                        <a:rPr lang="en-US" sz="1800" b="1">
                          <a:effectLst/>
                          <a:latin typeface="Segoe UI" panose="020B0502040204020203" pitchFamily="34" charset="0"/>
                          <a:ea typeface="Calibri" panose="020F0502020204030204" pitchFamily="34" charset="0"/>
                          <a:cs typeface="Times New Roman" panose="02020603050405020304" pitchFamily="18" charset="0"/>
                        </a:rPr>
                        <a:t>2</a:t>
                      </a:r>
                      <a:r>
                        <a:rPr lang="en-US" sz="1800" b="1" baseline="30000">
                          <a:effectLst/>
                          <a:latin typeface="Segoe UI" panose="020B0502040204020203" pitchFamily="34" charset="0"/>
                          <a:ea typeface="Calibri" panose="020F0502020204030204" pitchFamily="34" charset="0"/>
                          <a:cs typeface="Times New Roman" panose="02020603050405020304" pitchFamily="18" charset="0"/>
                        </a:rPr>
                        <a:t>0</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DA023"/>
                    </a:solidFill>
                  </a:tcPr>
                </a:tc>
                <a:extLst>
                  <a:ext uri="{0D108BD9-81ED-4DB2-BD59-A6C34878D82A}">
                    <a16:rowId xmlns:a16="http://schemas.microsoft.com/office/drawing/2014/main" val="2034342359"/>
                  </a:ext>
                </a:extLst>
              </a:tr>
              <a:tr h="0">
                <a:tc>
                  <a:txBody>
                    <a:bodyPr/>
                    <a:lstStyle/>
                    <a:p>
                      <a:pPr marL="0" marR="0" algn="ctr">
                        <a:lnSpc>
                          <a:spcPct val="107000"/>
                        </a:lnSpc>
                        <a:spcBef>
                          <a:spcPts val="0"/>
                        </a:spcBef>
                        <a:spcAft>
                          <a:spcPts val="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128</a:t>
                      </a:r>
                      <a:endParaRPr lang="en-CA" sz="18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64</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32</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16</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8</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4</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2</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tc>
                  <a:txBody>
                    <a:bodyPr/>
                    <a:lstStyle/>
                    <a:p>
                      <a:pPr marL="0" marR="0" algn="ctr">
                        <a:lnSpc>
                          <a:spcPct val="107000"/>
                        </a:lnSpc>
                        <a:spcBef>
                          <a:spcPts val="0"/>
                        </a:spcBef>
                        <a:spcAft>
                          <a:spcPts val="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1</a:t>
                      </a:r>
                      <a:endParaRPr lang="en-CA" sz="18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EDFCC"/>
                    </a:solidFill>
                  </a:tcPr>
                </a:tc>
                <a:extLst>
                  <a:ext uri="{0D108BD9-81ED-4DB2-BD59-A6C34878D82A}">
                    <a16:rowId xmlns:a16="http://schemas.microsoft.com/office/drawing/2014/main" val="3768859364"/>
                  </a:ext>
                </a:extLst>
              </a:tr>
              <a:tr h="0">
                <a:tc>
                  <a:txBody>
                    <a:bodyPr/>
                    <a:lstStyle/>
                    <a:p>
                      <a:pPr marL="0" marR="0" algn="ctr">
                        <a:lnSpc>
                          <a:spcPct val="107000"/>
                        </a:lnSpc>
                        <a:spcBef>
                          <a:spcPts val="0"/>
                        </a:spcBef>
                        <a:spcAft>
                          <a:spcPts val="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0</a:t>
                      </a:r>
                      <a:endParaRPr lang="en-CA" sz="18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1</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0</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1</a:t>
                      </a:r>
                      <a:endParaRPr lang="en-CA" sz="18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0</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1</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1800">
                          <a:effectLst/>
                          <a:latin typeface="Segoe UI" panose="020B0502040204020203" pitchFamily="34" charset="0"/>
                          <a:ea typeface="Calibri" panose="020F0502020204030204" pitchFamily="34" charset="0"/>
                          <a:cs typeface="Times New Roman" panose="02020603050405020304" pitchFamily="18" charset="0"/>
                        </a:rPr>
                        <a:t>0</a:t>
                      </a:r>
                      <a:endParaRPr lang="en-CA" sz="180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tc>
                  <a:txBody>
                    <a:bodyPr/>
                    <a:lstStyle/>
                    <a:p>
                      <a:pPr marL="0" marR="0" algn="ctr">
                        <a:lnSpc>
                          <a:spcPct val="107000"/>
                        </a:lnSpc>
                        <a:spcBef>
                          <a:spcPts val="0"/>
                        </a:spcBef>
                        <a:spcAft>
                          <a:spcPts val="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1</a:t>
                      </a:r>
                      <a:endParaRPr lang="en-CA" sz="1800" dirty="0">
                        <a:effectLst/>
                        <a:latin typeface="Segoe UI" panose="020B0502040204020203" pitchFamily="34" charset="0"/>
                        <a:ea typeface="Calibri" panose="020F0502020204030204" pitchFamily="34" charset="0"/>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0E8"/>
                    </a:solidFill>
                  </a:tcPr>
                </a:tc>
                <a:extLst>
                  <a:ext uri="{0D108BD9-81ED-4DB2-BD59-A6C34878D82A}">
                    <a16:rowId xmlns:a16="http://schemas.microsoft.com/office/drawing/2014/main" val="2241370472"/>
                  </a:ext>
                </a:extLst>
              </a:tr>
            </a:tbl>
          </a:graphicData>
        </a:graphic>
      </p:graphicFrame>
      <p:sp>
        <p:nvSpPr>
          <p:cNvPr id="7" name="TextBox 6"/>
          <p:cNvSpPr txBox="1"/>
          <p:nvPr/>
        </p:nvSpPr>
        <p:spPr>
          <a:xfrm>
            <a:off x="636198" y="3087495"/>
            <a:ext cx="1882552" cy="1277786"/>
          </a:xfrm>
          <a:prstGeom prst="rect">
            <a:avLst/>
          </a:prstGeom>
          <a:noFill/>
        </p:spPr>
        <p:txBody>
          <a:bodyPr wrap="square" rtlCol="0">
            <a:spAutoFit/>
          </a:bodyPr>
          <a:lstStyle/>
          <a:p>
            <a:pPr algn="ctr" fontAlgn="ctr">
              <a:lnSpc>
                <a:spcPct val="107000"/>
              </a:lnSpc>
              <a:spcAft>
                <a:spcPts val="800"/>
              </a:spcAft>
            </a:pPr>
            <a:r>
              <a:rPr lang="en-US" dirty="0">
                <a:solidFill>
                  <a:srgbClr val="000000"/>
                </a:solidFill>
                <a:latin typeface="Consolas" panose="020B0609020204030204" pitchFamily="49" charset="0"/>
                <a:ea typeface="Calibri" panose="020F0502020204030204" pitchFamily="34" charset="0"/>
                <a:cs typeface="Times New Roman" panose="02020603050405020304" pitchFamily="18" charset="0"/>
              </a:rPr>
              <a:t>char</a:t>
            </a:r>
            <a:r>
              <a:rPr lang="en-US" dirty="0">
                <a:solidFill>
                  <a:srgbClr val="000000"/>
                </a:solidFill>
                <a:latin typeface="Segoe UI" panose="020B0502040204020203" pitchFamily="34" charset="0"/>
                <a:ea typeface="Calibri" panose="020F0502020204030204" pitchFamily="34" charset="0"/>
                <a:cs typeface="Times New Roman" panose="02020603050405020304" pitchFamily="18" charset="0"/>
              </a:rPr>
              <a:t> 'U' or </a:t>
            </a:r>
            <a:br>
              <a:rPr lang="en-US" dirty="0">
                <a:solidFill>
                  <a:srgbClr val="000000"/>
                </a:solidFill>
                <a:latin typeface="Segoe UI" panose="020B0502040204020203" pitchFamily="34" charset="0"/>
                <a:ea typeface="Calibri" panose="020F0502020204030204" pitchFamily="34" charset="0"/>
                <a:cs typeface="Times New Roman" panose="02020603050405020304" pitchFamily="18" charset="0"/>
              </a:rPr>
            </a:br>
            <a:r>
              <a:rPr lang="en-US" dirty="0">
                <a:solidFill>
                  <a:srgbClr val="000000"/>
                </a:solidFill>
                <a:latin typeface="Consolas" panose="020B0609020204030204" pitchFamily="49" charset="0"/>
                <a:cs typeface="Times New Roman" panose="02020603050405020304" pitchFamily="18" charset="0"/>
              </a:rPr>
              <a:t>byte</a:t>
            </a:r>
            <a:r>
              <a:rPr lang="en-US" dirty="0">
                <a:solidFill>
                  <a:srgbClr val="000000"/>
                </a:solidFill>
                <a:latin typeface="Segoe UI" panose="020B0502040204020203" pitchFamily="34" charset="0"/>
                <a:ea typeface="Calibri" panose="020F0502020204030204" pitchFamily="34" charset="0"/>
                <a:cs typeface="Times New Roman" panose="02020603050405020304" pitchFamily="18" charset="0"/>
              </a:rPr>
              <a:t> value 85</a:t>
            </a:r>
            <a:br>
              <a:rPr lang="en-CA" dirty="0">
                <a:latin typeface="Arial" panose="020B0604020202020204" pitchFamily="34" charset="0"/>
              </a:rPr>
            </a:br>
            <a:r>
              <a:rPr lang="en-US" dirty="0">
                <a:solidFill>
                  <a:srgbClr val="000000"/>
                </a:solidFill>
                <a:latin typeface="Segoe UI" panose="020B0502040204020203" pitchFamily="34" charset="0"/>
                <a:ea typeface="Calibri" panose="020F0502020204030204" pitchFamily="34" charset="0"/>
                <a:cs typeface="Times New Roman" panose="02020603050405020304" pitchFamily="18" charset="0"/>
              </a:rPr>
              <a:t>= 01010101</a:t>
            </a:r>
            <a:br>
              <a:rPr lang="en-US" dirty="0">
                <a:solidFill>
                  <a:srgbClr val="000000"/>
                </a:solidFill>
                <a:latin typeface="Segoe UI" panose="020B0502040204020203" pitchFamily="34" charset="0"/>
                <a:ea typeface="Calibri" panose="020F0502020204030204" pitchFamily="34" charset="0"/>
                <a:cs typeface="Times New Roman" panose="02020603050405020304" pitchFamily="18" charset="0"/>
              </a:rPr>
            </a:br>
            <a:r>
              <a:rPr lang="en-US" dirty="0">
                <a:solidFill>
                  <a:srgbClr val="000000"/>
                </a:solidFill>
                <a:latin typeface="Segoe UI" panose="020B0502040204020203" pitchFamily="34" charset="0"/>
                <a:ea typeface="Calibri" panose="020F0502020204030204" pitchFamily="34" charset="0"/>
                <a:cs typeface="Times New Roman" panose="02020603050405020304" pitchFamily="18" charset="0"/>
              </a:rPr>
              <a:t>binary</a:t>
            </a:r>
            <a:endParaRPr lang="en-CA" dirty="0">
              <a:latin typeface="Arial" panose="020B0604020202020204" pitchFamily="34" charset="0"/>
            </a:endParaRPr>
          </a:p>
        </p:txBody>
      </p:sp>
      <p:pic>
        <p:nvPicPr>
          <p:cNvPr id="4" name="Picture 3">
            <a:extLst>
              <a:ext uri="{FF2B5EF4-FFF2-40B4-BE49-F238E27FC236}">
                <a16:creationId xmlns:a16="http://schemas.microsoft.com/office/drawing/2014/main" id="{9AF29FB2-B748-4EEA-BE72-A783295F338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526079" y="1699908"/>
            <a:ext cx="1584176" cy="1584176"/>
          </a:xfrm>
          <a:prstGeom prst="rect">
            <a:avLst/>
          </a:prstGeom>
        </p:spPr>
      </p:pic>
    </p:spTree>
    <p:extLst>
      <p:ext uri="{BB962C8B-B14F-4D97-AF65-F5344CB8AC3E}">
        <p14:creationId xmlns:p14="http://schemas.microsoft.com/office/powerpoint/2010/main" val="283743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24"/>
            <a:ext cx="8229600" cy="742950"/>
          </a:xfrm>
        </p:spPr>
        <p:txBody>
          <a:bodyPr/>
          <a:lstStyle/>
          <a:p>
            <a:r>
              <a:rPr lang="en-US" dirty="0"/>
              <a:t>Why Binary?</a:t>
            </a:r>
            <a:endParaRPr lang="en-CA" dirty="0"/>
          </a:p>
        </p:txBody>
      </p:sp>
      <p:sp>
        <p:nvSpPr>
          <p:cNvPr id="3" name="Content Placeholder 2"/>
          <p:cNvSpPr>
            <a:spLocks noGrp="1"/>
          </p:cNvSpPr>
          <p:nvPr>
            <p:ph idx="1"/>
          </p:nvPr>
        </p:nvSpPr>
        <p:spPr>
          <a:xfrm>
            <a:off x="457200" y="915566"/>
            <a:ext cx="8229600" cy="3657600"/>
          </a:xfrm>
        </p:spPr>
        <p:txBody>
          <a:bodyPr>
            <a:normAutofit/>
          </a:bodyPr>
          <a:lstStyle/>
          <a:p>
            <a:pPr marL="0" indent="0">
              <a:buNone/>
            </a:pPr>
            <a:r>
              <a:rPr lang="en-CA" dirty="0"/>
              <a:t>Unambiguous and </a:t>
            </a:r>
            <a:r>
              <a:rPr lang="en-US" dirty="0"/>
              <a:t>Unequivocal state:</a:t>
            </a:r>
          </a:p>
          <a:p>
            <a:r>
              <a:rPr lang="en-US" dirty="0"/>
              <a:t>0 or 1 for storage of a value in a </a:t>
            </a:r>
            <a:r>
              <a:rPr lang="en-US" b="1" dirty="0"/>
              <a:t>bit</a:t>
            </a:r>
          </a:p>
          <a:p>
            <a:pPr lvl="1"/>
            <a:r>
              <a:rPr lang="en-US" dirty="0"/>
              <a:t>Electric current in RAM, magnetic charge on HDD, magic in SSD</a:t>
            </a:r>
          </a:p>
          <a:p>
            <a:pPr lvl="1"/>
            <a:r>
              <a:rPr lang="en-CA" dirty="0"/>
              <a:t>Computer switches/storage reliably hold only two possible states</a:t>
            </a:r>
            <a:endParaRPr lang="en-US" dirty="0"/>
          </a:p>
          <a:p>
            <a:r>
              <a:rPr lang="en-US" dirty="0"/>
              <a:t>TRUE or FALSE to make a decision</a:t>
            </a:r>
          </a:p>
          <a:p>
            <a:pPr lvl="1"/>
            <a:r>
              <a:rPr lang="en-US" dirty="0"/>
              <a:t>hardware uses logic gates, software uses Boolean logic</a:t>
            </a:r>
          </a:p>
          <a:p>
            <a:pPr lvl="1"/>
            <a:r>
              <a:rPr lang="en-US" dirty="0"/>
              <a:t>Logic uses  </a:t>
            </a:r>
            <a:r>
              <a:rPr lang="en-US" b="1" dirty="0">
                <a:latin typeface="Courier New" panose="02070309020205020404" pitchFamily="49" charset="0"/>
              </a:rPr>
              <a:t>True </a:t>
            </a:r>
            <a:r>
              <a:rPr lang="en-US" dirty="0"/>
              <a:t>|</a:t>
            </a:r>
            <a:r>
              <a:rPr lang="en-US" b="1" dirty="0">
                <a:latin typeface="Courier New" panose="02070309020205020404" pitchFamily="49" charset="0"/>
              </a:rPr>
              <a:t> False </a:t>
            </a:r>
            <a:r>
              <a:rPr lang="en-US" b="1" dirty="0">
                <a:latin typeface="Courier New" panose="02070309020205020404" pitchFamily="49" charset="0"/>
                <a:sym typeface="Wingdings" panose="05000000000000000000" pitchFamily="2" charset="2"/>
              </a:rPr>
              <a:t></a:t>
            </a:r>
            <a:r>
              <a:rPr lang="en-US" dirty="0"/>
              <a:t> there is no </a:t>
            </a:r>
            <a:r>
              <a:rPr lang="en-US" i="1" dirty="0"/>
              <a:t>maybe, no OTOH.</a:t>
            </a:r>
            <a:endParaRPr lang="en-US" dirty="0"/>
          </a:p>
          <a:p>
            <a:pPr marL="0" indent="0">
              <a:buNone/>
            </a:pPr>
            <a:r>
              <a:rPr lang="en-US" dirty="0"/>
              <a:t>Faster Processing:</a:t>
            </a:r>
          </a:p>
          <a:p>
            <a:pPr lvl="1"/>
            <a:r>
              <a:rPr lang="en-CA" dirty="0"/>
              <a:t>CPUs, </a:t>
            </a:r>
            <a:r>
              <a:rPr lang="en-US" dirty="0"/>
              <a:t>ALUs, FPUs, GPUs are faster in binary</a:t>
            </a:r>
          </a:p>
        </p:txBody>
      </p:sp>
    </p:spTree>
    <p:extLst>
      <p:ext uri="{BB962C8B-B14F-4D97-AF65-F5344CB8AC3E}">
        <p14:creationId xmlns:p14="http://schemas.microsoft.com/office/powerpoint/2010/main" val="771534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24"/>
            <a:ext cx="8229600" cy="742950"/>
          </a:xfrm>
        </p:spPr>
        <p:txBody>
          <a:bodyPr/>
          <a:lstStyle/>
          <a:p>
            <a:r>
              <a:rPr lang="en-US" dirty="0"/>
              <a:t>Boolean Logic: TRUE or FALSE</a:t>
            </a:r>
            <a:endParaRPr lang="en-CA" dirty="0"/>
          </a:p>
        </p:txBody>
      </p:sp>
      <p:sp>
        <p:nvSpPr>
          <p:cNvPr id="3" name="Content Placeholder 2"/>
          <p:cNvSpPr>
            <a:spLocks noGrp="1"/>
          </p:cNvSpPr>
          <p:nvPr>
            <p:ph idx="1"/>
          </p:nvPr>
        </p:nvSpPr>
        <p:spPr>
          <a:xfrm>
            <a:off x="457200" y="930374"/>
            <a:ext cx="8229600" cy="3657600"/>
          </a:xfrm>
        </p:spPr>
        <p:txBody>
          <a:bodyPr>
            <a:normAutofit/>
          </a:bodyPr>
          <a:lstStyle/>
          <a:p>
            <a:pPr marL="0" indent="0">
              <a:buNone/>
            </a:pPr>
            <a:r>
              <a:rPr lang="en-US" dirty="0"/>
              <a:t>GOTO school?</a:t>
            </a:r>
            <a:endParaRPr lang="en-US" b="1" i="1" dirty="0"/>
          </a:p>
          <a:p>
            <a:r>
              <a:rPr lang="en-US" b="1" dirty="0"/>
              <a:t>IF </a:t>
            </a:r>
            <a:r>
              <a:rPr lang="en-US" u="sng" dirty="0" err="1"/>
              <a:t>DoW</a:t>
            </a:r>
            <a:r>
              <a:rPr lang="en-US" u="sng" dirty="0"/>
              <a:t> = Monday </a:t>
            </a:r>
            <a:r>
              <a:rPr lang="en-US" dirty="0"/>
              <a:t>AND </a:t>
            </a:r>
            <a:r>
              <a:rPr lang="en-US" u="sng" dirty="0" err="1"/>
              <a:t>classesMon</a:t>
            </a:r>
            <a:r>
              <a:rPr lang="en-US" u="sng" dirty="0"/>
              <a:t> &gt; 0</a:t>
            </a:r>
            <a:r>
              <a:rPr lang="en-US" dirty="0"/>
              <a:t> AND NOT </a:t>
            </a:r>
            <a:r>
              <a:rPr lang="en-US" u="sng" dirty="0"/>
              <a:t>sick </a:t>
            </a:r>
            <a:endParaRPr lang="en-US" dirty="0"/>
          </a:p>
          <a:p>
            <a:pPr marL="457200" indent="-457200">
              <a:buFont typeface="+mj-lt"/>
              <a:buAutoNum type="arabicPeriod"/>
            </a:pPr>
            <a:r>
              <a:rPr lang="en-US" b="1" dirty="0"/>
              <a:t>IF </a:t>
            </a:r>
            <a:r>
              <a:rPr lang="en-US" dirty="0"/>
              <a:t>TRUE             AND </a:t>
            </a:r>
            <a:r>
              <a:rPr lang="en-US" u="sng" dirty="0" err="1"/>
              <a:t>classesMon</a:t>
            </a:r>
            <a:r>
              <a:rPr lang="en-US" u="sng" dirty="0"/>
              <a:t> &gt; 0 </a:t>
            </a:r>
            <a:r>
              <a:rPr lang="en-US" dirty="0"/>
              <a:t>AND NOT </a:t>
            </a:r>
            <a:r>
              <a:rPr lang="en-US" u="sng" dirty="0"/>
              <a:t>sick</a:t>
            </a:r>
          </a:p>
          <a:p>
            <a:pPr marL="457200" indent="-457200">
              <a:buFont typeface="+mj-lt"/>
              <a:buAutoNum type="arabicPeriod"/>
            </a:pPr>
            <a:r>
              <a:rPr lang="en-US" b="1" dirty="0"/>
              <a:t>IF </a:t>
            </a:r>
            <a:r>
              <a:rPr lang="en-US" u="sng" dirty="0"/>
              <a:t>TRUE             AND TRUE</a:t>
            </a:r>
            <a:r>
              <a:rPr lang="en-US" dirty="0"/>
              <a:t>                AND NOT </a:t>
            </a:r>
            <a:r>
              <a:rPr lang="en-US" u="sng" dirty="0"/>
              <a:t>sick</a:t>
            </a:r>
          </a:p>
          <a:p>
            <a:pPr marL="457200" indent="-457200">
              <a:buFont typeface="+mj-lt"/>
              <a:buAutoNum type="arabicPeriod"/>
            </a:pPr>
            <a:r>
              <a:rPr lang="en-US" b="1" dirty="0"/>
              <a:t>IF </a:t>
            </a:r>
            <a:r>
              <a:rPr lang="en-US" dirty="0"/>
              <a:t>TRUE                                               AND NOT </a:t>
            </a:r>
            <a:r>
              <a:rPr lang="en-US" u="sng" dirty="0"/>
              <a:t>FALSE</a:t>
            </a:r>
          </a:p>
          <a:p>
            <a:pPr marL="457200" indent="-457200">
              <a:buFont typeface="+mj-lt"/>
              <a:buAutoNum type="arabicPeriod"/>
            </a:pPr>
            <a:r>
              <a:rPr lang="en-US" b="1" dirty="0"/>
              <a:t>IF </a:t>
            </a:r>
            <a:r>
              <a:rPr lang="en-US" u="sng" dirty="0"/>
              <a:t>TRUE                                               AND TRUE</a:t>
            </a:r>
          </a:p>
          <a:p>
            <a:pPr marL="457200" indent="-457200">
              <a:buFont typeface="+mj-lt"/>
              <a:buAutoNum type="arabicPeriod"/>
            </a:pPr>
            <a:r>
              <a:rPr lang="en-US" b="1" dirty="0"/>
              <a:t>IF </a:t>
            </a:r>
            <a:r>
              <a:rPr lang="en-US" dirty="0"/>
              <a:t>TRUE </a:t>
            </a:r>
            <a:r>
              <a:rPr lang="en-US" b="1" dirty="0"/>
              <a:t>THEN </a:t>
            </a:r>
            <a:r>
              <a:rPr lang="en-US" dirty="0"/>
              <a:t>GOTO school</a:t>
            </a:r>
          </a:p>
          <a:p>
            <a:pPr marL="0" indent="0">
              <a:buNone/>
            </a:pPr>
            <a:r>
              <a:rPr lang="en-US" dirty="0"/>
              <a:t>If not Monday OR no classes OR sick, don’t go; ELSE go.</a:t>
            </a:r>
          </a:p>
        </p:txBody>
      </p:sp>
    </p:spTree>
    <p:extLst>
      <p:ext uri="{BB962C8B-B14F-4D97-AF65-F5344CB8AC3E}">
        <p14:creationId xmlns:p14="http://schemas.microsoft.com/office/powerpoint/2010/main" val="3710439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Bits and bit width</a:t>
            </a:r>
            <a:endParaRPr lang="en-CA" dirty="0"/>
          </a:p>
        </p:txBody>
      </p:sp>
      <p:sp>
        <p:nvSpPr>
          <p:cNvPr id="3" name="Content Placeholder 2"/>
          <p:cNvSpPr>
            <a:spLocks noGrp="1"/>
          </p:cNvSpPr>
          <p:nvPr>
            <p:ph idx="1"/>
          </p:nvPr>
        </p:nvSpPr>
        <p:spPr>
          <a:xfrm>
            <a:off x="179512" y="1010444"/>
            <a:ext cx="8856984" cy="3865562"/>
          </a:xfrm>
        </p:spPr>
        <p:txBody>
          <a:bodyPr>
            <a:normAutofit/>
          </a:bodyPr>
          <a:lstStyle/>
          <a:p>
            <a:pPr marL="0" indent="0">
              <a:buNone/>
            </a:pPr>
            <a:r>
              <a:rPr lang="en-CA" i="1" dirty="0"/>
              <a:t> </a:t>
            </a:r>
            <a:r>
              <a:rPr lang="en-CA" b="1" i="1" dirty="0"/>
              <a:t>   n</a:t>
            </a:r>
            <a:r>
              <a:rPr lang="en-CA" b="1" dirty="0"/>
              <a:t> bits     encode      2</a:t>
            </a:r>
            <a:r>
              <a:rPr lang="en-CA" b="1" i="1" baseline="30000" dirty="0"/>
              <a:t>n</a:t>
            </a:r>
            <a:r>
              <a:rPr lang="en-CA" b="1" dirty="0"/>
              <a:t> values 	 =  </a:t>
            </a:r>
            <a:r>
              <a:rPr lang="en-CA" b="1" i="1" dirty="0"/>
              <a:t>bit width</a:t>
            </a:r>
            <a:endParaRPr lang="en-US" b="1" dirty="0"/>
          </a:p>
          <a:p>
            <a:r>
              <a:rPr lang="en-US" dirty="0"/>
              <a:t>  8-bit </a:t>
            </a:r>
            <a:r>
              <a:rPr lang="en-US" dirty="0">
                <a:latin typeface="Consolas" panose="020B0609020204030204" pitchFamily="49" charset="0"/>
              </a:rPr>
              <a:t>char  </a:t>
            </a:r>
            <a:r>
              <a:rPr lang="en-US" dirty="0"/>
              <a:t>= </a:t>
            </a:r>
            <a:r>
              <a:rPr lang="en-CA" dirty="0"/>
              <a:t>2</a:t>
            </a:r>
            <a:r>
              <a:rPr lang="en-CA" i="1" baseline="30000" dirty="0"/>
              <a:t>8   </a:t>
            </a:r>
            <a:r>
              <a:rPr lang="en-CA" dirty="0"/>
              <a:t>= 256 values (unsigned 0 – </a:t>
            </a:r>
            <a:r>
              <a:rPr lang="en-CA" b="1" dirty="0"/>
              <a:t>255</a:t>
            </a:r>
            <a:r>
              <a:rPr lang="en-CA" dirty="0"/>
              <a:t>)</a:t>
            </a:r>
          </a:p>
          <a:p>
            <a:r>
              <a:rPr lang="en-US" dirty="0"/>
              <a:t>1</a:t>
            </a:r>
            <a:r>
              <a:rPr lang="en-CA" dirty="0"/>
              <a:t>6-bit </a:t>
            </a:r>
            <a:r>
              <a:rPr lang="en-CA" dirty="0">
                <a:latin typeface="Consolas" panose="020B0609020204030204" pitchFamily="49" charset="0"/>
              </a:rPr>
              <a:t>short </a:t>
            </a:r>
            <a:r>
              <a:rPr lang="en-CA" dirty="0"/>
              <a:t>= 2</a:t>
            </a:r>
            <a:r>
              <a:rPr lang="en-CA" i="1" baseline="30000" dirty="0"/>
              <a:t>16 </a:t>
            </a:r>
            <a:r>
              <a:rPr lang="en-CA" dirty="0"/>
              <a:t>= 65,536 values from </a:t>
            </a:r>
            <a:r>
              <a:rPr lang="en-CA" b="1" dirty="0"/>
              <a:t>32,767</a:t>
            </a:r>
            <a:r>
              <a:rPr lang="en-CA" dirty="0"/>
              <a:t> to −</a:t>
            </a:r>
            <a:r>
              <a:rPr lang="en-CA" sz="2400" dirty="0"/>
              <a:t>32,768</a:t>
            </a:r>
          </a:p>
          <a:p>
            <a:r>
              <a:rPr lang="en-US" dirty="0"/>
              <a:t>32-bit </a:t>
            </a:r>
            <a:r>
              <a:rPr lang="en-US" dirty="0">
                <a:latin typeface="Consolas" panose="020B0609020204030204" pitchFamily="49" charset="0"/>
              </a:rPr>
              <a:t>long  </a:t>
            </a:r>
            <a:r>
              <a:rPr lang="en-CA" dirty="0"/>
              <a:t>= 2</a:t>
            </a:r>
            <a:r>
              <a:rPr lang="en-CA" i="1" baseline="30000" dirty="0"/>
              <a:t>32 </a:t>
            </a:r>
            <a:r>
              <a:rPr lang="en-CA" dirty="0"/>
              <a:t>= 4,294,967,296 values</a:t>
            </a:r>
            <a:br>
              <a:rPr lang="en-CA" dirty="0"/>
            </a:br>
            <a:r>
              <a:rPr lang="en-CA" dirty="0"/>
              <a:t>			    from </a:t>
            </a:r>
            <a:r>
              <a:rPr lang="en-CA" b="1" dirty="0"/>
              <a:t>2,</a:t>
            </a:r>
            <a:r>
              <a:rPr lang="en-CA" dirty="0"/>
              <a:t>147</a:t>
            </a:r>
            <a:r>
              <a:rPr lang="en-CA" b="1" dirty="0"/>
              <a:t>,</a:t>
            </a:r>
            <a:r>
              <a:rPr lang="en-CA" dirty="0"/>
              <a:t>483</a:t>
            </a:r>
            <a:r>
              <a:rPr lang="en-CA" b="1" dirty="0"/>
              <a:t>,</a:t>
            </a:r>
            <a:r>
              <a:rPr lang="en-CA" dirty="0"/>
              <a:t>647 to −</a:t>
            </a:r>
            <a:r>
              <a:rPr lang="en-CA" sz="2400" dirty="0"/>
              <a:t>2,147,483,648</a:t>
            </a:r>
          </a:p>
          <a:p>
            <a:r>
              <a:rPr lang="en-CA" dirty="0"/>
              <a:t>64-bit </a:t>
            </a:r>
            <a:r>
              <a:rPr lang="en-US" dirty="0">
                <a:latin typeface="Consolas" panose="020B0609020204030204" pitchFamily="49" charset="0"/>
              </a:rPr>
              <a:t>long </a:t>
            </a:r>
            <a:r>
              <a:rPr lang="en-US" dirty="0" err="1">
                <a:latin typeface="Consolas" panose="020B0609020204030204" pitchFamily="49" charset="0"/>
              </a:rPr>
              <a:t>long</a:t>
            </a:r>
            <a:r>
              <a:rPr lang="en-US" dirty="0">
                <a:latin typeface="Consolas" panose="020B0609020204030204" pitchFamily="49" charset="0"/>
              </a:rPr>
              <a:t> = </a:t>
            </a:r>
            <a:r>
              <a:rPr lang="en-CA" dirty="0"/>
              <a:t>2</a:t>
            </a:r>
            <a:r>
              <a:rPr lang="en-CA" i="1" baseline="30000" dirty="0"/>
              <a:t>64 </a:t>
            </a:r>
            <a:r>
              <a:rPr lang="en-CA" dirty="0"/>
              <a:t>= many values but is slow to use</a:t>
            </a:r>
            <a:endParaRPr lang="en-US" sz="2400" dirty="0"/>
          </a:p>
          <a:p>
            <a:pPr>
              <a:buFont typeface="Arial" panose="020B0604020202020204" pitchFamily="34" charset="0"/>
              <a:buChar char="‼"/>
            </a:pPr>
            <a:r>
              <a:rPr lang="en-CA" dirty="0">
                <a:latin typeface="Consolas" panose="020B0609020204030204" pitchFamily="49" charset="0"/>
              </a:rPr>
              <a:t>Short</a:t>
            </a:r>
            <a:r>
              <a:rPr lang="en-CA" dirty="0"/>
              <a:t> and </a:t>
            </a:r>
            <a:r>
              <a:rPr lang="en-US" dirty="0">
                <a:latin typeface="Consolas" panose="020B0609020204030204" pitchFamily="49" charset="0"/>
              </a:rPr>
              <a:t>long</a:t>
            </a:r>
            <a:r>
              <a:rPr lang="en-US" dirty="0"/>
              <a:t> are </a:t>
            </a:r>
            <a:r>
              <a:rPr lang="en-US" i="1" dirty="0"/>
              <a:t>signed</a:t>
            </a:r>
            <a:r>
              <a:rPr lang="en-US" dirty="0"/>
              <a:t>, must declare </a:t>
            </a:r>
            <a:r>
              <a:rPr lang="en-US" dirty="0">
                <a:latin typeface="Consolas" panose="020B0609020204030204" pitchFamily="49" charset="0"/>
              </a:rPr>
              <a:t>unsigned</a:t>
            </a:r>
            <a:r>
              <a:rPr lang="en-US" dirty="0"/>
              <a:t> </a:t>
            </a:r>
            <a:r>
              <a:rPr lang="en-US" b="1" dirty="0"/>
              <a:t>but don't</a:t>
            </a:r>
            <a:endParaRPr lang="en-CA" b="1" dirty="0"/>
          </a:p>
        </p:txBody>
      </p:sp>
    </p:spTree>
    <p:extLst>
      <p:ext uri="{BB962C8B-B14F-4D97-AF65-F5344CB8AC3E}">
        <p14:creationId xmlns:p14="http://schemas.microsoft.com/office/powerpoint/2010/main" val="3782664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Binary Processing Cautions</a:t>
            </a:r>
            <a:endParaRPr lang="en-CA" dirty="0"/>
          </a:p>
        </p:txBody>
      </p:sp>
      <p:sp>
        <p:nvSpPr>
          <p:cNvPr id="3" name="Content Placeholder 2"/>
          <p:cNvSpPr>
            <a:spLocks noGrp="1"/>
          </p:cNvSpPr>
          <p:nvPr>
            <p:ph idx="1"/>
          </p:nvPr>
        </p:nvSpPr>
        <p:spPr>
          <a:xfrm>
            <a:off x="457201" y="987574"/>
            <a:ext cx="8435280" cy="3657600"/>
          </a:xfrm>
        </p:spPr>
        <p:txBody>
          <a:bodyPr>
            <a:normAutofit/>
          </a:bodyPr>
          <a:lstStyle/>
          <a:p>
            <a:pPr marL="0" indent="0">
              <a:buNone/>
            </a:pPr>
            <a:r>
              <a:rPr lang="en-US" b="1" dirty="0"/>
              <a:t>What size are the various data types? Get a tattoo.</a:t>
            </a:r>
          </a:p>
          <a:p>
            <a:r>
              <a:rPr lang="en-CA" i="1" dirty="0">
                <a:hlinkClick r:id="rId3"/>
              </a:rPr>
              <a:t>Gangnam Style</a:t>
            </a:r>
            <a:r>
              <a:rPr lang="en-CA" dirty="0"/>
              <a:t> overflows INT_MAX, YouTube goes 64-bit</a:t>
            </a:r>
          </a:p>
          <a:p>
            <a:r>
              <a:rPr lang="en-US" i="1" dirty="0"/>
              <a:t>If a counter tracks hundredths of a second, how many days would it take for a signed integer to overflow?</a:t>
            </a:r>
          </a:p>
          <a:p>
            <a:pPr lvl="1"/>
            <a:r>
              <a:rPr lang="en-US" dirty="0"/>
              <a:t>For </a:t>
            </a:r>
            <a:r>
              <a:rPr lang="en-CA" dirty="0"/>
              <a:t>INT_MAX</a:t>
            </a:r>
            <a:r>
              <a:rPr lang="en-US" dirty="0"/>
              <a:t>? (32,767)  For </a:t>
            </a:r>
            <a:r>
              <a:rPr lang="en-CA" dirty="0"/>
              <a:t>LONG_MAX</a:t>
            </a:r>
            <a:r>
              <a:rPr lang="en-US" dirty="0"/>
              <a:t>? (</a:t>
            </a:r>
            <a:r>
              <a:rPr lang="en-CA" dirty="0"/>
              <a:t>2,147,483,647)</a:t>
            </a:r>
          </a:p>
          <a:p>
            <a:pPr lvl="1"/>
            <a:r>
              <a:rPr lang="en-CA" dirty="0">
                <a:sym typeface="Wingdings" panose="05000000000000000000" pitchFamily="2" charset="2"/>
              </a:rPr>
              <a:t>+R “</a:t>
            </a:r>
            <a:r>
              <a:rPr lang="en-CA" dirty="0" err="1">
                <a:sym typeface="Wingdings" panose="05000000000000000000" pitchFamily="2" charset="2"/>
              </a:rPr>
              <a:t>calc</a:t>
            </a:r>
            <a:r>
              <a:rPr lang="en-CA" dirty="0">
                <a:sym typeface="Wingdings" panose="05000000000000000000" pitchFamily="2" charset="2"/>
              </a:rPr>
              <a:t>”. Seconds/day = </a:t>
            </a:r>
            <a:r>
              <a:rPr lang="en-US" dirty="0"/>
              <a:t>hours * minutes * seconds </a:t>
            </a:r>
          </a:p>
          <a:p>
            <a:r>
              <a:rPr lang="en-US" dirty="0">
                <a:hlinkClick r:id="rId4"/>
              </a:rPr>
              <a:t>The End</a:t>
            </a:r>
            <a:r>
              <a:rPr lang="en-US" dirty="0"/>
              <a:t> is coming for UNIX: </a:t>
            </a:r>
            <a:r>
              <a:rPr lang="en-CA" dirty="0"/>
              <a:t>January 19, 2038 03:14:07</a:t>
            </a:r>
          </a:p>
          <a:p>
            <a:pPr lvl="1"/>
            <a:r>
              <a:rPr lang="en-CA" dirty="0"/>
              <a:t>UNIX epoch 1970-01-01 00:00:00 + LONG_MAX seconds = The End</a:t>
            </a:r>
          </a:p>
          <a:p>
            <a:pPr lvl="1"/>
            <a:r>
              <a:rPr lang="en-US" dirty="0"/>
              <a:t>The End +</a:t>
            </a:r>
            <a:r>
              <a:rPr lang="en-CA" dirty="0"/>
              <a:t>1 = 1901-12-13 20:45:52 goes back in time 136 years.</a:t>
            </a:r>
          </a:p>
          <a:p>
            <a:pPr lvl="1"/>
            <a:endParaRPr lang="en-CA" dirty="0"/>
          </a:p>
        </p:txBody>
      </p:sp>
    </p:spTree>
    <p:extLst>
      <p:ext uri="{BB962C8B-B14F-4D97-AF65-F5344CB8AC3E}">
        <p14:creationId xmlns:p14="http://schemas.microsoft.com/office/powerpoint/2010/main" val="227768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80" y="326916"/>
            <a:ext cx="3754080" cy="588650"/>
          </a:xfrm>
        </p:spPr>
        <p:txBody>
          <a:bodyPr anchor="t">
            <a:noAutofit/>
          </a:bodyPr>
          <a:lstStyle/>
          <a:p>
            <a:r>
              <a:rPr lang="en-US" sz="3200" dirty="0"/>
              <a:t>Two's Complement </a:t>
            </a:r>
            <a:endParaRPr lang="en-CA" sz="3200" dirty="0"/>
          </a:p>
        </p:txBody>
      </p:sp>
      <p:sp>
        <p:nvSpPr>
          <p:cNvPr id="4" name="Text Placeholder 3"/>
          <p:cNvSpPr>
            <a:spLocks noGrp="1"/>
          </p:cNvSpPr>
          <p:nvPr>
            <p:ph type="body" sz="half" idx="2"/>
          </p:nvPr>
        </p:nvSpPr>
        <p:spPr>
          <a:xfrm>
            <a:off x="395536" y="843558"/>
            <a:ext cx="3754079" cy="4003873"/>
          </a:xfrm>
        </p:spPr>
        <p:txBody>
          <a:bodyPr>
            <a:noAutofit/>
          </a:bodyPr>
          <a:lstStyle/>
          <a:p>
            <a:pPr>
              <a:spcBef>
                <a:spcPts val="0"/>
              </a:spcBef>
              <a:spcAft>
                <a:spcPts val="900"/>
              </a:spcAft>
            </a:pPr>
            <a:r>
              <a:rPr lang="en-US" sz="1800" dirty="0">
                <a:latin typeface="Consolas" panose="020B0609020204030204" pitchFamily="49" charset="0"/>
              </a:rPr>
              <a:t>+127  01111111  max pos</a:t>
            </a:r>
            <a:br>
              <a:rPr lang="en-US" sz="1800" dirty="0">
                <a:latin typeface="Consolas" panose="020B0609020204030204" pitchFamily="49" charset="0"/>
              </a:rPr>
            </a:br>
            <a:r>
              <a:rPr lang="en-US" sz="1800" dirty="0">
                <a:latin typeface="Consolas" panose="020B0609020204030204" pitchFamily="49" charset="0"/>
              </a:rPr>
              <a:t>−128  </a:t>
            </a:r>
            <a:r>
              <a:rPr lang="en-US" sz="1800" u="sng" dirty="0">
                <a:latin typeface="Consolas" panose="020B0609020204030204" pitchFamily="49" charset="0"/>
              </a:rPr>
              <a:t>10000000</a:t>
            </a:r>
            <a:r>
              <a:rPr lang="en-US" sz="1800" dirty="0">
                <a:latin typeface="Consolas" panose="020B0609020204030204" pitchFamily="49" charset="0"/>
              </a:rPr>
              <a:t>  min neg</a:t>
            </a:r>
            <a:br>
              <a:rPr lang="en-US" sz="1800" dirty="0">
                <a:latin typeface="Consolas" panose="020B0609020204030204" pitchFamily="49" charset="0"/>
              </a:rPr>
            </a:br>
            <a:r>
              <a:rPr lang="en-US" sz="1800" dirty="0">
                <a:latin typeface="Consolas" panose="020B0609020204030204" pitchFamily="49" charset="0"/>
              </a:rPr>
              <a:t>= −1  11111111  </a:t>
            </a:r>
            <a:r>
              <a:rPr lang="en-US" sz="1800" b="1" dirty="0">
                <a:latin typeface="Consolas" panose="020B0609020204030204" pitchFamily="49" charset="0"/>
              </a:rPr>
              <a:t>correct</a:t>
            </a:r>
          </a:p>
          <a:p>
            <a:pPr>
              <a:spcBef>
                <a:spcPts val="0"/>
              </a:spcBef>
              <a:spcAft>
                <a:spcPts val="900"/>
              </a:spcAft>
            </a:pPr>
            <a:r>
              <a:rPr lang="en-US" sz="1800" dirty="0">
                <a:latin typeface="Consolas" panose="020B0609020204030204" pitchFamily="49" charset="0"/>
              </a:rPr>
              <a:t>  +3  00000011  matching</a:t>
            </a:r>
            <a:br>
              <a:rPr lang="en-US" sz="1800" dirty="0">
                <a:latin typeface="Consolas" panose="020B0609020204030204" pitchFamily="49" charset="0"/>
              </a:rPr>
            </a:br>
            <a:r>
              <a:rPr lang="en-US" sz="1800" dirty="0">
                <a:latin typeface="Consolas" panose="020B0609020204030204" pitchFamily="49" charset="0"/>
              </a:rPr>
              <a:t>  −3  </a:t>
            </a:r>
            <a:r>
              <a:rPr lang="en-US" sz="1800" u="sng" dirty="0">
                <a:latin typeface="Consolas" panose="020B0609020204030204" pitchFamily="49" charset="0"/>
              </a:rPr>
              <a:t>11111101</a:t>
            </a:r>
            <a:r>
              <a:rPr lang="en-US" sz="1800" dirty="0">
                <a:latin typeface="Consolas" panose="020B0609020204030204" pitchFamily="49" charset="0"/>
              </a:rPr>
              <a:t>  pos + neg </a:t>
            </a:r>
            <a:br>
              <a:rPr lang="en-US" sz="1800" dirty="0">
                <a:latin typeface="Consolas" panose="020B0609020204030204" pitchFamily="49" charset="0"/>
              </a:rPr>
            </a:br>
            <a:r>
              <a:rPr lang="en-US" sz="1800" dirty="0">
                <a:latin typeface="Consolas" panose="020B0609020204030204" pitchFamily="49" charset="0"/>
              </a:rPr>
              <a:t>=  0  00000000  </a:t>
            </a:r>
            <a:r>
              <a:rPr lang="en-US" sz="1800" b="1" dirty="0">
                <a:latin typeface="Consolas" panose="020B0609020204030204" pitchFamily="49" charset="0"/>
              </a:rPr>
              <a:t>always zero</a:t>
            </a:r>
          </a:p>
          <a:p>
            <a:pPr>
              <a:spcBef>
                <a:spcPts val="600"/>
              </a:spcBef>
              <a:spcAft>
                <a:spcPts val="900"/>
              </a:spcAft>
            </a:pPr>
            <a:r>
              <a:rPr lang="en-US" sz="1800" dirty="0">
                <a:latin typeface="Consolas" panose="020B0609020204030204" pitchFamily="49" charset="0"/>
              </a:rPr>
              <a:t>+127  01111111  max pos</a:t>
            </a:r>
            <a:br>
              <a:rPr lang="en-US" sz="1800" dirty="0">
                <a:latin typeface="Consolas" panose="020B0609020204030204" pitchFamily="49" charset="0"/>
              </a:rPr>
            </a:br>
            <a:r>
              <a:rPr lang="en-US" sz="1800" dirty="0">
                <a:latin typeface="Consolas" panose="020B0609020204030204" pitchFamily="49" charset="0"/>
              </a:rPr>
              <a:t>  +1  </a:t>
            </a:r>
            <a:r>
              <a:rPr lang="en-US" sz="1800" u="sng" dirty="0">
                <a:latin typeface="Consolas" panose="020B0609020204030204" pitchFamily="49" charset="0"/>
              </a:rPr>
              <a:t>00000001</a:t>
            </a:r>
            <a:r>
              <a:rPr lang="en-US" sz="1800" dirty="0">
                <a:latin typeface="Consolas" panose="020B0609020204030204" pitchFamily="49" charset="0"/>
              </a:rPr>
              <a:t>  add one</a:t>
            </a:r>
            <a:br>
              <a:rPr lang="en-US" sz="1800" u="sng" dirty="0">
                <a:latin typeface="Consolas" panose="020B0609020204030204" pitchFamily="49" charset="0"/>
              </a:rPr>
            </a:br>
            <a:r>
              <a:rPr lang="en-US" sz="1800" dirty="0">
                <a:latin typeface="Consolas" panose="020B0609020204030204" pitchFamily="49" charset="0"/>
              </a:rPr>
              <a:t>−128  10000000  </a:t>
            </a:r>
            <a:r>
              <a:rPr lang="en-US" sz="1800" b="1" i="1" dirty="0">
                <a:highlight>
                  <a:srgbClr val="FFFF00"/>
                </a:highlight>
                <a:latin typeface="Consolas" panose="020B0609020204030204" pitchFamily="49" charset="0"/>
              </a:rPr>
              <a:t>overflow</a:t>
            </a:r>
          </a:p>
          <a:p>
            <a:pPr>
              <a:spcAft>
                <a:spcPts val="900"/>
              </a:spcAft>
            </a:pPr>
            <a:r>
              <a:rPr lang="en-US" sz="1800" dirty="0">
                <a:latin typeface="Consolas" panose="020B0609020204030204" pitchFamily="49" charset="0"/>
              </a:rPr>
              <a:t>−128  10000000  min neg</a:t>
            </a:r>
            <a:br>
              <a:rPr lang="en-US" sz="1800" i="1" dirty="0">
                <a:latin typeface="Consolas" panose="020B0609020204030204" pitchFamily="49" charset="0"/>
              </a:rPr>
            </a:br>
            <a:r>
              <a:rPr lang="en-US" sz="1800" i="1" dirty="0">
                <a:latin typeface="Consolas" panose="020B0609020204030204" pitchFamily="49" charset="0"/>
              </a:rPr>
              <a:t>  </a:t>
            </a:r>
            <a:r>
              <a:rPr lang="en-US" sz="1800" dirty="0">
                <a:latin typeface="Consolas" panose="020B0609020204030204" pitchFamily="49" charset="0"/>
              </a:rPr>
              <a:t>−1  </a:t>
            </a:r>
            <a:r>
              <a:rPr lang="en-US" sz="1800" u="sng" dirty="0">
                <a:latin typeface="Consolas" panose="020B0609020204030204" pitchFamily="49" charset="0"/>
              </a:rPr>
              <a:t>11111111</a:t>
            </a:r>
            <a:r>
              <a:rPr lang="en-US" sz="1800" dirty="0">
                <a:latin typeface="Consolas" panose="020B0609020204030204" pitchFamily="49" charset="0"/>
              </a:rPr>
              <a:t>  add −one</a:t>
            </a:r>
            <a:br>
              <a:rPr lang="en-US" sz="1800" u="sng" dirty="0">
                <a:latin typeface="Consolas" panose="020B0609020204030204" pitchFamily="49" charset="0"/>
              </a:rPr>
            </a:br>
            <a:r>
              <a:rPr lang="en-US" sz="1800" dirty="0">
                <a:latin typeface="Consolas" panose="020B0609020204030204" pitchFamily="49" charset="0"/>
              </a:rPr>
              <a:t>+127  01111111  </a:t>
            </a:r>
            <a:r>
              <a:rPr lang="en-US" sz="1800" b="1" i="1" dirty="0">
                <a:highlight>
                  <a:srgbClr val="FFFF00"/>
                </a:highlight>
                <a:latin typeface="Consolas" panose="020B0609020204030204" pitchFamily="49" charset="0"/>
              </a:rPr>
              <a:t>overflow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42351"/>
            <a:ext cx="4032448" cy="5315252"/>
          </a:xfrm>
          <a:prstGeom prst="rect">
            <a:avLst/>
          </a:prstGeom>
        </p:spPr>
      </p:pic>
      <p:sp>
        <p:nvSpPr>
          <p:cNvPr id="3" name="Rectangle 2">
            <a:extLst>
              <a:ext uri="{FF2B5EF4-FFF2-40B4-BE49-F238E27FC236}">
                <a16:creationId xmlns:a16="http://schemas.microsoft.com/office/drawing/2014/main" id="{76C05E66-9E6A-4D91-8F51-457ECA6AD202}"/>
              </a:ext>
            </a:extLst>
          </p:cNvPr>
          <p:cNvSpPr/>
          <p:nvPr/>
        </p:nvSpPr>
        <p:spPr>
          <a:xfrm>
            <a:off x="6757640" y="94903"/>
            <a:ext cx="144016" cy="4896544"/>
          </a:xfrm>
          <a:prstGeom prst="rect">
            <a:avLst/>
          </a:prstGeom>
          <a:solidFill>
            <a:schemeClr val="accent1">
              <a:alpha val="1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63509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Binary Processing Cautions</a:t>
            </a:r>
            <a:endParaRPr lang="en-CA" dirty="0"/>
          </a:p>
        </p:txBody>
      </p:sp>
      <p:sp>
        <p:nvSpPr>
          <p:cNvPr id="3" name="Content Placeholder 2"/>
          <p:cNvSpPr>
            <a:spLocks noGrp="1"/>
          </p:cNvSpPr>
          <p:nvPr>
            <p:ph idx="1"/>
          </p:nvPr>
        </p:nvSpPr>
        <p:spPr>
          <a:xfrm>
            <a:off x="457200" y="987574"/>
            <a:ext cx="8686800" cy="4032448"/>
          </a:xfrm>
        </p:spPr>
        <p:txBody>
          <a:bodyPr>
            <a:normAutofit/>
          </a:bodyPr>
          <a:lstStyle/>
          <a:p>
            <a:pPr marL="0" indent="0">
              <a:buNone/>
            </a:pPr>
            <a:r>
              <a:rPr lang="en-US" b="1" dirty="0"/>
              <a:t>What happens when you have too many for the type?</a:t>
            </a:r>
          </a:p>
          <a:p>
            <a:r>
              <a:rPr lang="en-US" b="1" dirty="0"/>
              <a:t>Overflow</a:t>
            </a:r>
            <a:r>
              <a:rPr lang="en-US" dirty="0"/>
              <a:t>!</a:t>
            </a:r>
            <a:endParaRPr lang="en-CA" b="1" i="1" dirty="0"/>
          </a:p>
        </p:txBody>
      </p:sp>
      <p:pic>
        <p:nvPicPr>
          <p:cNvPr id="5" name="Picture 4" descr="A close up of a clock&#10;&#10;Description automatically generated">
            <a:extLst>
              <a:ext uri="{FF2B5EF4-FFF2-40B4-BE49-F238E27FC236}">
                <a16:creationId xmlns:a16="http://schemas.microsoft.com/office/drawing/2014/main" id="{B2E80560-E501-4A0B-9DA1-C3AB5027E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648" y="1620900"/>
            <a:ext cx="3242704" cy="2967074"/>
          </a:xfrm>
          <a:prstGeom prst="rect">
            <a:avLst/>
          </a:prstGeom>
        </p:spPr>
      </p:pic>
    </p:spTree>
    <p:extLst>
      <p:ext uri="{BB962C8B-B14F-4D97-AF65-F5344CB8AC3E}">
        <p14:creationId xmlns:p14="http://schemas.microsoft.com/office/powerpoint/2010/main" val="1215761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Binary Processing Cautions</a:t>
            </a:r>
            <a:endParaRPr lang="en-CA" dirty="0"/>
          </a:p>
        </p:txBody>
      </p:sp>
      <p:sp>
        <p:nvSpPr>
          <p:cNvPr id="3" name="Content Placeholder 2"/>
          <p:cNvSpPr>
            <a:spLocks noGrp="1"/>
          </p:cNvSpPr>
          <p:nvPr>
            <p:ph idx="1"/>
          </p:nvPr>
        </p:nvSpPr>
        <p:spPr>
          <a:xfrm>
            <a:off x="457200" y="987574"/>
            <a:ext cx="8686800" cy="4032448"/>
          </a:xfrm>
        </p:spPr>
        <p:txBody>
          <a:bodyPr>
            <a:normAutofit/>
          </a:bodyPr>
          <a:lstStyle/>
          <a:p>
            <a:pPr marL="0" indent="0">
              <a:buNone/>
            </a:pPr>
            <a:r>
              <a:rPr lang="en-US" b="1" dirty="0"/>
              <a:t>What happens when you have too many for the type?</a:t>
            </a:r>
          </a:p>
          <a:p>
            <a:r>
              <a:rPr lang="en-US" b="1" dirty="0"/>
              <a:t>Overflow</a:t>
            </a:r>
            <a:r>
              <a:rPr lang="en-US" dirty="0"/>
              <a:t> in C is </a:t>
            </a:r>
            <a:r>
              <a:rPr lang="en-US" b="1" i="1" dirty="0"/>
              <a:t>undefined, </a:t>
            </a:r>
            <a:r>
              <a:rPr lang="en-US" i="1" dirty="0"/>
              <a:t>therefore unpredictable.</a:t>
            </a:r>
            <a:br>
              <a:rPr lang="en-US" i="1" dirty="0"/>
            </a:br>
            <a:r>
              <a:rPr lang="en-CA" i="1" dirty="0"/>
              <a:t>Most </a:t>
            </a:r>
            <a:r>
              <a:rPr lang="en-CA" dirty="0"/>
              <a:t>platforms use Two's Complement but not all.</a:t>
            </a:r>
          </a:p>
          <a:p>
            <a:endParaRPr lang="en-CA" dirty="0">
              <a:solidFill>
                <a:prstClr val="black"/>
              </a:solidFill>
              <a:latin typeface="Consolas" panose="020B0609020204030204" pitchFamily="49" charset="0"/>
            </a:endParaRPr>
          </a:p>
          <a:p>
            <a:endParaRPr lang="en-CA" dirty="0">
              <a:solidFill>
                <a:prstClr val="black"/>
              </a:solidFill>
              <a:latin typeface="Consolas" panose="020B0609020204030204" pitchFamily="49" charset="0"/>
            </a:endParaRPr>
          </a:p>
          <a:p>
            <a:endParaRPr lang="en-CA" dirty="0">
              <a:solidFill>
                <a:prstClr val="black"/>
              </a:solidFill>
              <a:latin typeface="Consolas" panose="020B0609020204030204" pitchFamily="49" charset="0"/>
            </a:endParaRPr>
          </a:p>
          <a:p>
            <a:endParaRPr lang="en-CA" dirty="0">
              <a:solidFill>
                <a:prstClr val="black"/>
              </a:solidFill>
              <a:latin typeface="Consolas" panose="020B0609020204030204" pitchFamily="49" charset="0"/>
            </a:endParaRPr>
          </a:p>
          <a:p>
            <a:r>
              <a:rPr lang="en-CA" dirty="0"/>
              <a:t>The machine is accumulating bits. Only your program knows if the result should be interpreted as unsigned or signed.</a:t>
            </a:r>
            <a:endParaRPr lang="en-CA" dirty="0">
              <a:solidFill>
                <a:prstClr val="black"/>
              </a:solidFill>
              <a:latin typeface="Consolas" panose="020B0609020204030204" pitchFamily="49" charset="0"/>
            </a:endParaRPr>
          </a:p>
        </p:txBody>
      </p:sp>
      <p:graphicFrame>
        <p:nvGraphicFramePr>
          <p:cNvPr id="6" name="Table 6">
            <a:extLst>
              <a:ext uri="{FF2B5EF4-FFF2-40B4-BE49-F238E27FC236}">
                <a16:creationId xmlns:a16="http://schemas.microsoft.com/office/drawing/2014/main" id="{5C1F6C45-6625-470F-BC35-50E95D050E08}"/>
              </a:ext>
            </a:extLst>
          </p:cNvPr>
          <p:cNvGraphicFramePr>
            <a:graphicFrameLocks noGrp="1"/>
          </p:cNvGraphicFramePr>
          <p:nvPr>
            <p:extLst>
              <p:ext uri="{D42A27DB-BD31-4B8C-83A1-F6EECF244321}">
                <p14:modId xmlns:p14="http://schemas.microsoft.com/office/powerpoint/2010/main" val="1286423488"/>
              </p:ext>
            </p:extLst>
          </p:nvPr>
        </p:nvGraphicFramePr>
        <p:xfrm>
          <a:off x="2106782" y="2355726"/>
          <a:ext cx="4930436" cy="1501140"/>
        </p:xfrm>
        <a:graphic>
          <a:graphicData uri="http://schemas.openxmlformats.org/drawingml/2006/table">
            <a:tbl>
              <a:tblPr firstRow="1" bandRow="1">
                <a:tableStyleId>{BC89EF96-8CEA-46FF-86C4-4CE0E7609802}</a:tableStyleId>
              </a:tblPr>
              <a:tblGrid>
                <a:gridCol w="1552817">
                  <a:extLst>
                    <a:ext uri="{9D8B030D-6E8A-4147-A177-3AD203B41FA5}">
                      <a16:colId xmlns:a16="http://schemas.microsoft.com/office/drawing/2014/main" val="1773374843"/>
                    </a:ext>
                  </a:extLst>
                </a:gridCol>
                <a:gridCol w="1902585">
                  <a:extLst>
                    <a:ext uri="{9D8B030D-6E8A-4147-A177-3AD203B41FA5}">
                      <a16:colId xmlns:a16="http://schemas.microsoft.com/office/drawing/2014/main" val="4163400094"/>
                    </a:ext>
                  </a:extLst>
                </a:gridCol>
                <a:gridCol w="1475034">
                  <a:extLst>
                    <a:ext uri="{9D8B030D-6E8A-4147-A177-3AD203B41FA5}">
                      <a16:colId xmlns:a16="http://schemas.microsoft.com/office/drawing/2014/main" val="3491864387"/>
                    </a:ext>
                  </a:extLst>
                </a:gridCol>
              </a:tblGrid>
              <a:tr h="370840">
                <a:tc>
                  <a:txBody>
                    <a:bodyPr/>
                    <a:lstStyle/>
                    <a:p>
                      <a:pPr algn="ctr" fontAlgn="b"/>
                      <a:r>
                        <a:rPr lang="en-CA" sz="2400" b="0" i="0" u="none" strike="noStrike" dirty="0">
                          <a:solidFill>
                            <a:srgbClr val="000000"/>
                          </a:solidFill>
                          <a:effectLst/>
                          <a:latin typeface="+mn-lt"/>
                        </a:rPr>
                        <a:t>unsigned</a:t>
                      </a:r>
                      <a:endParaRPr lang="en-CA" sz="24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tc>
                  <a:txBody>
                    <a:bodyPr/>
                    <a:lstStyle/>
                    <a:p>
                      <a:pPr algn="ctr" fontAlgn="b"/>
                      <a:r>
                        <a:rPr lang="en-CA" sz="2400" b="0" i="0" u="none" strike="noStrike" dirty="0">
                          <a:solidFill>
                            <a:srgbClr val="000000"/>
                          </a:solidFill>
                          <a:effectLst/>
                          <a:latin typeface="+mn-lt"/>
                        </a:rPr>
                        <a:t>bits</a:t>
                      </a:r>
                    </a:p>
                  </a:txBody>
                  <a:tcPr marL="9525" marR="9525" marT="9525" marB="0" anchor="ctr"/>
                </a:tc>
                <a:tc>
                  <a:txBody>
                    <a:bodyPr/>
                    <a:lstStyle/>
                    <a:p>
                      <a:pPr algn="ctr" fontAlgn="b"/>
                      <a:r>
                        <a:rPr lang="en-CA" sz="2400" b="0" i="0" u="none" strike="noStrike" kern="1200" dirty="0">
                          <a:solidFill>
                            <a:srgbClr val="000000"/>
                          </a:solidFill>
                          <a:effectLst/>
                          <a:latin typeface="+mn-lt"/>
                          <a:ea typeface="+mn-ea"/>
                          <a:cs typeface="+mn-cs"/>
                        </a:rPr>
                        <a:t>signed</a:t>
                      </a:r>
                      <a:endParaRPr lang="en-CA" sz="24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extLst>
                  <a:ext uri="{0D108BD9-81ED-4DB2-BD59-A6C34878D82A}">
                    <a16:rowId xmlns:a16="http://schemas.microsoft.com/office/drawing/2014/main" val="3688526911"/>
                  </a:ext>
                </a:extLst>
              </a:tr>
              <a:tr h="370840">
                <a:tc>
                  <a:txBody>
                    <a:bodyPr/>
                    <a:lstStyle/>
                    <a:p>
                      <a:pPr algn="ctr" fontAlgn="b"/>
                      <a:r>
                        <a:rPr lang="en-CA" sz="2400" b="0" i="0" u="none" strike="noStrike" dirty="0">
                          <a:solidFill>
                            <a:srgbClr val="000000"/>
                          </a:solidFill>
                          <a:effectLst/>
                          <a:latin typeface="+mn-lt"/>
                        </a:rPr>
                        <a:t> 127</a:t>
                      </a:r>
                    </a:p>
                  </a:txBody>
                  <a:tcPr marL="9525" marR="9525" marT="9525" marB="0" anchor="b"/>
                </a:tc>
                <a:tc>
                  <a:txBody>
                    <a:bodyPr/>
                    <a:lstStyle/>
                    <a:p>
                      <a:pPr algn="ctr" fontAlgn="b"/>
                      <a:r>
                        <a:rPr lang="en-CA" sz="2400" b="0" i="0" u="none" strike="noStrike" dirty="0">
                          <a:solidFill>
                            <a:srgbClr val="000000"/>
                          </a:solidFill>
                          <a:effectLst/>
                          <a:latin typeface="Consolas" panose="020B0609020204030204" pitchFamily="49" charset="0"/>
                        </a:rPr>
                        <a:t>01111111</a:t>
                      </a:r>
                    </a:p>
                  </a:txBody>
                  <a:tcPr marL="9525" marR="9525" marT="9525" marB="0" anchor="b"/>
                </a:tc>
                <a:tc>
                  <a:txBody>
                    <a:bodyPr/>
                    <a:lstStyle/>
                    <a:p>
                      <a:pPr algn="ctr" fontAlgn="b"/>
                      <a:r>
                        <a:rPr lang="en-CA" sz="2400" b="0" i="0" u="none" strike="noStrike" dirty="0">
                          <a:solidFill>
                            <a:srgbClr val="000000"/>
                          </a:solidFill>
                          <a:effectLst/>
                          <a:latin typeface="+mn-lt"/>
                        </a:rPr>
                        <a:t>  127</a:t>
                      </a:r>
                    </a:p>
                  </a:txBody>
                  <a:tcPr marL="9525" marR="9525" marT="9525" marB="0" anchor="b"/>
                </a:tc>
                <a:extLst>
                  <a:ext uri="{0D108BD9-81ED-4DB2-BD59-A6C34878D82A}">
                    <a16:rowId xmlns:a16="http://schemas.microsoft.com/office/drawing/2014/main" val="932484094"/>
                  </a:ext>
                </a:extLst>
              </a:tr>
              <a:tr h="370840">
                <a:tc>
                  <a:txBody>
                    <a:bodyPr/>
                    <a:lstStyle/>
                    <a:p>
                      <a:pPr algn="ctr" fontAlgn="b"/>
                      <a:r>
                        <a:rPr lang="en-CA" sz="2400" b="0" i="0" u="none" strike="noStrike" dirty="0">
                          <a:solidFill>
                            <a:srgbClr val="000000"/>
                          </a:solidFill>
                          <a:effectLst/>
                          <a:latin typeface="+mn-lt"/>
                        </a:rPr>
                        <a:t>  +1</a:t>
                      </a:r>
                    </a:p>
                  </a:txBody>
                  <a:tcPr marL="9525" marR="9525" marT="9525" marB="0" anchor="b"/>
                </a:tc>
                <a:tc>
                  <a:txBody>
                    <a:bodyPr/>
                    <a:lstStyle/>
                    <a:p>
                      <a:pPr algn="ctr" fontAlgn="b"/>
                      <a:r>
                        <a:rPr lang="en-CA" sz="2400" b="0" i="0" u="none" strike="noStrike" dirty="0">
                          <a:solidFill>
                            <a:srgbClr val="000000"/>
                          </a:solidFill>
                          <a:effectLst/>
                          <a:latin typeface="Consolas" panose="020B0609020204030204" pitchFamily="49" charset="0"/>
                        </a:rPr>
                        <a:t>00000001</a:t>
                      </a:r>
                    </a:p>
                  </a:txBody>
                  <a:tcPr marL="9525" marR="9525" marT="9525" marB="0" anchor="b"/>
                </a:tc>
                <a:tc>
                  <a:txBody>
                    <a:bodyPr/>
                    <a:lstStyle/>
                    <a:p>
                      <a:pPr algn="ctr" fontAlgn="b"/>
                      <a:r>
                        <a:rPr lang="en-CA" sz="2400" b="0" i="0" u="none" strike="noStrike" dirty="0">
                          <a:solidFill>
                            <a:srgbClr val="000000"/>
                          </a:solidFill>
                          <a:effectLst/>
                          <a:latin typeface="+mn-lt"/>
                        </a:rPr>
                        <a:t>   +1</a:t>
                      </a:r>
                    </a:p>
                  </a:txBody>
                  <a:tcPr marL="9525" marR="9525" marT="9525" marB="0" anchor="b"/>
                </a:tc>
                <a:extLst>
                  <a:ext uri="{0D108BD9-81ED-4DB2-BD59-A6C34878D82A}">
                    <a16:rowId xmlns:a16="http://schemas.microsoft.com/office/drawing/2014/main" val="2354902507"/>
                  </a:ext>
                </a:extLst>
              </a:tr>
              <a:tr h="370840">
                <a:tc>
                  <a:txBody>
                    <a:bodyPr/>
                    <a:lstStyle/>
                    <a:p>
                      <a:pPr algn="ctr" fontAlgn="b"/>
                      <a:r>
                        <a:rPr lang="en-CA" sz="2400" b="0" i="0" u="none" strike="noStrike" dirty="0">
                          <a:solidFill>
                            <a:srgbClr val="000000"/>
                          </a:solidFill>
                          <a:effectLst/>
                          <a:latin typeface="+mn-lt"/>
                        </a:rPr>
                        <a:t>128</a:t>
                      </a:r>
                    </a:p>
                  </a:txBody>
                  <a:tcPr marL="9525" marR="9525" marT="9525" marB="0" anchor="b"/>
                </a:tc>
                <a:tc>
                  <a:txBody>
                    <a:bodyPr/>
                    <a:lstStyle/>
                    <a:p>
                      <a:pPr algn="ctr" fontAlgn="b"/>
                      <a:r>
                        <a:rPr lang="en-CA" sz="2400" b="0" i="0" u="none" strike="noStrike" dirty="0">
                          <a:solidFill>
                            <a:srgbClr val="000000"/>
                          </a:solidFill>
                          <a:effectLst/>
                          <a:latin typeface="Consolas" panose="020B0609020204030204" pitchFamily="49" charset="0"/>
                        </a:rPr>
                        <a:t>10000000</a:t>
                      </a:r>
                    </a:p>
                  </a:txBody>
                  <a:tcPr marL="9525" marR="9525" marT="9525" marB="0" anchor="b"/>
                </a:tc>
                <a:tc>
                  <a:txBody>
                    <a:bodyPr/>
                    <a:lstStyle/>
                    <a:p>
                      <a:pPr algn="ctr" fontAlgn="b"/>
                      <a:r>
                        <a:rPr lang="en-CA" sz="2400" b="0" i="0" u="none" strike="noStrike" dirty="0">
                          <a:solidFill>
                            <a:srgbClr val="000000"/>
                          </a:solidFill>
                          <a:effectLst/>
                          <a:latin typeface="+mn-lt"/>
                        </a:rPr>
                        <a:t>-128</a:t>
                      </a:r>
                    </a:p>
                  </a:txBody>
                  <a:tcPr marL="9525" marR="9525" marT="9525" marB="0" anchor="b"/>
                </a:tc>
                <a:extLst>
                  <a:ext uri="{0D108BD9-81ED-4DB2-BD59-A6C34878D82A}">
                    <a16:rowId xmlns:a16="http://schemas.microsoft.com/office/drawing/2014/main" val="1299070635"/>
                  </a:ext>
                </a:extLst>
              </a:tr>
            </a:tbl>
          </a:graphicData>
        </a:graphic>
      </p:graphicFrame>
    </p:spTree>
    <p:extLst>
      <p:ext uri="{BB962C8B-B14F-4D97-AF65-F5344CB8AC3E}">
        <p14:creationId xmlns:p14="http://schemas.microsoft.com/office/powerpoint/2010/main" val="268459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Binary Processing Cautions</a:t>
            </a:r>
            <a:endParaRPr lang="en-CA" dirty="0"/>
          </a:p>
        </p:txBody>
      </p:sp>
      <p:sp>
        <p:nvSpPr>
          <p:cNvPr id="3" name="Content Placeholder 2"/>
          <p:cNvSpPr>
            <a:spLocks noGrp="1"/>
          </p:cNvSpPr>
          <p:nvPr>
            <p:ph idx="1"/>
          </p:nvPr>
        </p:nvSpPr>
        <p:spPr>
          <a:xfrm>
            <a:off x="457200" y="987574"/>
            <a:ext cx="8686800" cy="4032448"/>
          </a:xfrm>
        </p:spPr>
        <p:txBody>
          <a:bodyPr>
            <a:normAutofit/>
          </a:bodyPr>
          <a:lstStyle/>
          <a:p>
            <a:pPr defTabSz="360000"/>
            <a:r>
              <a:rPr lang="en-CA" b="1" dirty="0"/>
              <a:t>What will never overflow on a 32-bit platform </a:t>
            </a:r>
            <a:br>
              <a:rPr lang="en-CA" b="1" dirty="0"/>
            </a:br>
            <a:r>
              <a:rPr lang="en-CA" b="1" dirty="0"/>
              <a:t>can easily overflow on a 16-bit platform</a:t>
            </a:r>
          </a:p>
          <a:p>
            <a:pPr defTabSz="360000"/>
            <a:r>
              <a:rPr lang="en-CA" dirty="0"/>
              <a:t>INT_MAX </a:t>
            </a:r>
            <a:r>
              <a:rPr lang="en-CA" b="1" dirty="0"/>
              <a:t>=   32,767 </a:t>
            </a:r>
            <a:r>
              <a:rPr lang="en-CA" b="1" i="1" dirty="0"/>
              <a:t>or </a:t>
            </a:r>
            <a:r>
              <a:rPr lang="en-CA" b="1" dirty="0"/>
              <a:t>  2,147,483,647		 </a:t>
            </a:r>
            <a:r>
              <a:rPr lang="en-CA" b="1" i="1" dirty="0"/>
              <a:t> </a:t>
            </a:r>
            <a:r>
              <a:rPr lang="en-CA" i="1" dirty="0"/>
              <a:t>platform</a:t>
            </a:r>
            <a:br>
              <a:rPr lang="en-CA" b="1" dirty="0">
                <a:latin typeface="Consolas" panose="020B0609020204030204" pitchFamily="49" charset="0"/>
              </a:rPr>
            </a:br>
            <a:r>
              <a:rPr lang="en-CA" dirty="0"/>
              <a:t>INT_MIN </a:t>
            </a:r>
            <a:r>
              <a:rPr lang="en-CA" b="1" dirty="0"/>
              <a:t> =  -32,768 </a:t>
            </a:r>
            <a:r>
              <a:rPr lang="en-CA" b="1" i="1" dirty="0"/>
              <a:t>or</a:t>
            </a:r>
            <a:r>
              <a:rPr lang="en-CA" b="1" dirty="0"/>
              <a:t>  -2,147,483,648		</a:t>
            </a:r>
            <a:r>
              <a:rPr lang="en-CA" i="1" dirty="0"/>
              <a:t>dependent</a:t>
            </a:r>
            <a:endParaRPr lang="en-CA" b="1" i="1" dirty="0">
              <a:latin typeface="Consolas" panose="020B0609020204030204" pitchFamily="49" charset="0"/>
            </a:endParaRPr>
          </a:p>
          <a:p>
            <a:pPr defTabSz="360000"/>
            <a:r>
              <a:rPr lang="en-CA" b="1" dirty="0">
                <a:latin typeface="Consolas" panose="020B0609020204030204" pitchFamily="49" charset="0"/>
              </a:rPr>
              <a:t>INT_MIN &lt;= </a:t>
            </a:r>
            <a:r>
              <a:rPr lang="en-CA" b="1" dirty="0" err="1">
                <a:latin typeface="Consolas" panose="020B0609020204030204" pitchFamily="49" charset="0"/>
              </a:rPr>
              <a:t>x+y</a:t>
            </a:r>
            <a:r>
              <a:rPr lang="en-CA" b="1" dirty="0">
                <a:latin typeface="Consolas" panose="020B0609020204030204" pitchFamily="49" charset="0"/>
              </a:rPr>
              <a:t> &lt;= INT_MAX	// primary effect</a:t>
            </a:r>
          </a:p>
          <a:p>
            <a:pPr defTabSz="360000"/>
            <a:r>
              <a:rPr lang="en-CA" dirty="0">
                <a:latin typeface="Consolas" panose="020B0609020204030204" pitchFamily="49" charset="0"/>
              </a:rPr>
              <a:t>INT_MIN – 1 = INT_MAX			// side-effect</a:t>
            </a:r>
            <a:br>
              <a:rPr lang="en-CA" dirty="0">
                <a:latin typeface="Consolas" panose="020B0609020204030204" pitchFamily="49" charset="0"/>
              </a:rPr>
            </a:br>
            <a:r>
              <a:rPr lang="en-CA" dirty="0">
                <a:latin typeface="Consolas" panose="020B0609020204030204" pitchFamily="49" charset="0"/>
              </a:rPr>
              <a:t>INT_MAX + 1 = INT_MIN			// side-effect</a:t>
            </a:r>
          </a:p>
          <a:p>
            <a:pPr defTabSz="360000"/>
            <a:r>
              <a:rPr lang="en-CA" i="1" dirty="0"/>
              <a:t>Never </a:t>
            </a:r>
            <a:r>
              <a:rPr lang="en-CA" dirty="0"/>
              <a:t>program for a side-effect. </a:t>
            </a:r>
            <a:r>
              <a:rPr lang="en-CA" b="1" i="1" dirty="0"/>
              <a:t>Never be clever.</a:t>
            </a:r>
          </a:p>
        </p:txBody>
      </p:sp>
    </p:spTree>
    <p:extLst>
      <p:ext uri="{BB962C8B-B14F-4D97-AF65-F5344CB8AC3E}">
        <p14:creationId xmlns:p14="http://schemas.microsoft.com/office/powerpoint/2010/main" val="1490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Binary Processing Cautions</a:t>
            </a:r>
            <a:endParaRPr lang="en-CA" dirty="0"/>
          </a:p>
        </p:txBody>
      </p:sp>
      <p:sp>
        <p:nvSpPr>
          <p:cNvPr id="3" name="Content Placeholder 2"/>
          <p:cNvSpPr>
            <a:spLocks noGrp="1"/>
          </p:cNvSpPr>
          <p:nvPr>
            <p:ph idx="1"/>
          </p:nvPr>
        </p:nvSpPr>
        <p:spPr>
          <a:xfrm>
            <a:off x="0" y="987574"/>
            <a:ext cx="9144000" cy="4032448"/>
          </a:xfrm>
        </p:spPr>
        <p:txBody>
          <a:bodyPr>
            <a:normAutofit lnSpcReduction="10000"/>
          </a:bodyPr>
          <a:lstStyle/>
          <a:p>
            <a:pPr marL="0" indent="0" algn="ctr">
              <a:buNone/>
            </a:pPr>
            <a:r>
              <a:rPr lang="en-US" dirty="0"/>
              <a:t>signed vs unsigned compares the </a:t>
            </a:r>
            <a:r>
              <a:rPr lang="en-US" i="1" dirty="0"/>
              <a:t>binary</a:t>
            </a:r>
            <a:r>
              <a:rPr lang="en-US" dirty="0"/>
              <a:t> values</a:t>
            </a:r>
            <a:br>
              <a:rPr lang="en-US" dirty="0"/>
            </a:br>
            <a:r>
              <a:rPr lang="en-US" i="1" dirty="0"/>
              <a:t>results may be unexpected</a:t>
            </a:r>
            <a:endParaRPr lang="en-US" b="1" dirty="0">
              <a:latin typeface="Consolas" panose="020B0609020204030204" pitchFamily="49" charset="0"/>
            </a:endParaRPr>
          </a:p>
          <a:p>
            <a:endParaRPr lang="en-US" b="1" dirty="0">
              <a:latin typeface="Consolas" panose="020B0609020204030204" pitchFamily="49" charset="0"/>
            </a:endParaRPr>
          </a:p>
          <a:p>
            <a:endParaRPr lang="en-US" b="1" dirty="0">
              <a:latin typeface="Consolas" panose="020B0609020204030204" pitchFamily="49" charset="0"/>
            </a:endParaRPr>
          </a:p>
          <a:p>
            <a:endParaRPr lang="en-US" b="1" dirty="0">
              <a:latin typeface="Consolas" panose="020B0609020204030204" pitchFamily="49" charset="0"/>
            </a:endParaRPr>
          </a:p>
          <a:p>
            <a:endParaRPr lang="en-US" b="1" dirty="0">
              <a:latin typeface="Consolas" panose="020B0609020204030204" pitchFamily="49" charset="0"/>
            </a:endParaRPr>
          </a:p>
          <a:p>
            <a:endParaRPr lang="en-US" b="1" dirty="0">
              <a:latin typeface="Consolas" panose="020B0609020204030204" pitchFamily="49" charset="0"/>
            </a:endParaRPr>
          </a:p>
          <a:p>
            <a:pPr lvl="1"/>
            <a:r>
              <a:rPr lang="en-CA" dirty="0"/>
              <a:t>C# and Java do not have unsigned integers – they are unsafe when compared with signed integers and when mixed in calculations.</a:t>
            </a:r>
          </a:p>
          <a:p>
            <a:pPr lvl="1"/>
            <a:r>
              <a:rPr lang="en-CA" dirty="0">
                <a:sym typeface="Wingdings" panose="05000000000000000000" pitchFamily="2" charset="2"/>
              </a:rPr>
              <a:t> use only signed integer types. Do not cast/declare </a:t>
            </a:r>
            <a:r>
              <a:rPr lang="en-US" dirty="0">
                <a:latin typeface="Consolas" panose="020B0609020204030204" pitchFamily="49" charset="0"/>
              </a:rPr>
              <a:t>unsigned</a:t>
            </a:r>
            <a:r>
              <a:rPr lang="en-CA" dirty="0">
                <a:sym typeface="Wingdings" panose="05000000000000000000" pitchFamily="2" charset="2"/>
              </a:rPr>
              <a:t>.</a:t>
            </a:r>
            <a:endParaRPr lang="en-CA" dirty="0"/>
          </a:p>
        </p:txBody>
      </p:sp>
      <p:graphicFrame>
        <p:nvGraphicFramePr>
          <p:cNvPr id="6" name="Table 6">
            <a:extLst>
              <a:ext uri="{FF2B5EF4-FFF2-40B4-BE49-F238E27FC236}">
                <a16:creationId xmlns:a16="http://schemas.microsoft.com/office/drawing/2014/main" id="{602ED761-AAC3-44F7-9AC4-C702EC445281}"/>
              </a:ext>
            </a:extLst>
          </p:cNvPr>
          <p:cNvGraphicFramePr>
            <a:graphicFrameLocks noGrp="1"/>
          </p:cNvGraphicFramePr>
          <p:nvPr>
            <p:extLst>
              <p:ext uri="{D42A27DB-BD31-4B8C-83A1-F6EECF244321}">
                <p14:modId xmlns:p14="http://schemas.microsoft.com/office/powerpoint/2010/main" val="3343207016"/>
              </p:ext>
            </p:extLst>
          </p:nvPr>
        </p:nvGraphicFramePr>
        <p:xfrm>
          <a:off x="534380" y="1821180"/>
          <a:ext cx="8075240" cy="1501140"/>
        </p:xfrm>
        <a:graphic>
          <a:graphicData uri="http://schemas.openxmlformats.org/drawingml/2006/table">
            <a:tbl>
              <a:tblPr firstRow="1" bandRow="1">
                <a:tableStyleId>{BC89EF96-8CEA-46FF-86C4-4CE0E7609802}</a:tableStyleId>
              </a:tblPr>
              <a:tblGrid>
                <a:gridCol w="1552817">
                  <a:extLst>
                    <a:ext uri="{9D8B030D-6E8A-4147-A177-3AD203B41FA5}">
                      <a16:colId xmlns:a16="http://schemas.microsoft.com/office/drawing/2014/main" val="1773374843"/>
                    </a:ext>
                  </a:extLst>
                </a:gridCol>
                <a:gridCol w="1902585">
                  <a:extLst>
                    <a:ext uri="{9D8B030D-6E8A-4147-A177-3AD203B41FA5}">
                      <a16:colId xmlns:a16="http://schemas.microsoft.com/office/drawing/2014/main" val="4163400094"/>
                    </a:ext>
                  </a:extLst>
                </a:gridCol>
                <a:gridCol w="1475034">
                  <a:extLst>
                    <a:ext uri="{9D8B030D-6E8A-4147-A177-3AD203B41FA5}">
                      <a16:colId xmlns:a16="http://schemas.microsoft.com/office/drawing/2014/main" val="3491864387"/>
                    </a:ext>
                  </a:extLst>
                </a:gridCol>
                <a:gridCol w="3144804">
                  <a:extLst>
                    <a:ext uri="{9D8B030D-6E8A-4147-A177-3AD203B41FA5}">
                      <a16:colId xmlns:a16="http://schemas.microsoft.com/office/drawing/2014/main" val="2219710420"/>
                    </a:ext>
                  </a:extLst>
                </a:gridCol>
              </a:tblGrid>
              <a:tr h="370840">
                <a:tc>
                  <a:txBody>
                    <a:bodyPr/>
                    <a:lstStyle/>
                    <a:p>
                      <a:pPr algn="ctr" fontAlgn="b"/>
                      <a:r>
                        <a:rPr lang="en-CA" sz="2400" b="0" i="0" u="none" strike="noStrike" dirty="0">
                          <a:solidFill>
                            <a:srgbClr val="000000"/>
                          </a:solidFill>
                          <a:effectLst/>
                          <a:latin typeface="+mn-lt"/>
                        </a:rPr>
                        <a:t>unsigned</a:t>
                      </a:r>
                      <a:endParaRPr lang="en-CA" sz="24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tc>
                  <a:txBody>
                    <a:bodyPr/>
                    <a:lstStyle/>
                    <a:p>
                      <a:pPr algn="ctr" fontAlgn="b"/>
                      <a:r>
                        <a:rPr lang="en-CA" sz="2400" b="0" i="0" u="none" strike="noStrike" dirty="0">
                          <a:solidFill>
                            <a:srgbClr val="000000"/>
                          </a:solidFill>
                          <a:effectLst/>
                          <a:latin typeface="+mn-lt"/>
                        </a:rPr>
                        <a:t>bits</a:t>
                      </a:r>
                    </a:p>
                  </a:txBody>
                  <a:tcPr marL="9525" marR="9525" marT="9525" marB="0" anchor="ctr"/>
                </a:tc>
                <a:tc>
                  <a:txBody>
                    <a:bodyPr/>
                    <a:lstStyle/>
                    <a:p>
                      <a:pPr algn="ctr" fontAlgn="b"/>
                      <a:r>
                        <a:rPr lang="en-CA" sz="2400" b="0" i="0" u="none" strike="noStrike" kern="1200" dirty="0">
                          <a:solidFill>
                            <a:srgbClr val="000000"/>
                          </a:solidFill>
                          <a:effectLst/>
                          <a:latin typeface="+mn-lt"/>
                          <a:ea typeface="+mn-ea"/>
                          <a:cs typeface="+mn-cs"/>
                        </a:rPr>
                        <a:t>signed</a:t>
                      </a:r>
                      <a:endParaRPr lang="en-CA" sz="2400" b="1" i="0" u="none" strike="noStrike" kern="1200" dirty="0">
                        <a:solidFill>
                          <a:srgbClr val="000000"/>
                        </a:solidFill>
                        <a:effectLst/>
                        <a:latin typeface="Consolas" panose="020B0609020204030204" pitchFamily="49" charset="0"/>
                        <a:ea typeface="+mn-ea"/>
                        <a:cs typeface="+mn-cs"/>
                      </a:endParaRPr>
                    </a:p>
                  </a:txBody>
                  <a:tcPr marL="9525" marR="9525" marT="9525" marB="0" anchor="b"/>
                </a:tc>
                <a:tc>
                  <a:txBody>
                    <a:bodyPr/>
                    <a:lstStyle/>
                    <a:p>
                      <a:pPr algn="ctr" fontAlgn="b"/>
                      <a:r>
                        <a:rPr lang="en-CA" sz="2400" b="0" i="0" u="none" strike="noStrike" dirty="0">
                          <a:solidFill>
                            <a:srgbClr val="000000"/>
                          </a:solidFill>
                          <a:effectLst/>
                          <a:latin typeface="+mn-lt"/>
                        </a:rPr>
                        <a:t>unsigned vs signed</a:t>
                      </a:r>
                      <a:endParaRPr lang="en-CA" sz="2400" b="0" i="0" u="none" strike="noStrike" kern="1200" dirty="0">
                        <a:solidFill>
                          <a:srgbClr val="000000"/>
                        </a:solidFill>
                        <a:effectLst/>
                        <a:latin typeface="+mn-lt"/>
                        <a:ea typeface="+mn-ea"/>
                        <a:cs typeface="+mn-cs"/>
                      </a:endParaRPr>
                    </a:p>
                  </a:txBody>
                  <a:tcPr marL="9525" marR="9525" marT="9525" marB="0" anchor="b"/>
                </a:tc>
                <a:extLst>
                  <a:ext uri="{0D108BD9-81ED-4DB2-BD59-A6C34878D82A}">
                    <a16:rowId xmlns:a16="http://schemas.microsoft.com/office/drawing/2014/main" val="3688526911"/>
                  </a:ext>
                </a:extLst>
              </a:tr>
              <a:tr h="370840">
                <a:tc>
                  <a:txBody>
                    <a:bodyPr/>
                    <a:lstStyle/>
                    <a:p>
                      <a:pPr algn="ctr" fontAlgn="b"/>
                      <a:r>
                        <a:rPr lang="en-CA" sz="2400" b="0" i="0" u="none" strike="noStrike" dirty="0">
                          <a:solidFill>
                            <a:srgbClr val="000000"/>
                          </a:solidFill>
                          <a:effectLst/>
                          <a:latin typeface="+mn-lt"/>
                        </a:rPr>
                        <a:t>255</a:t>
                      </a:r>
                    </a:p>
                  </a:txBody>
                  <a:tcPr marL="9525" marR="9525" marT="9525" marB="0" anchor="b"/>
                </a:tc>
                <a:tc>
                  <a:txBody>
                    <a:bodyPr/>
                    <a:lstStyle/>
                    <a:p>
                      <a:pPr algn="ctr" fontAlgn="b"/>
                      <a:r>
                        <a:rPr lang="en-CA" sz="2400" b="0" i="0" u="none" strike="noStrike" dirty="0">
                          <a:solidFill>
                            <a:srgbClr val="000000"/>
                          </a:solidFill>
                          <a:effectLst/>
                          <a:latin typeface="Consolas" panose="020B0609020204030204" pitchFamily="49" charset="0"/>
                        </a:rPr>
                        <a:t>11111111</a:t>
                      </a:r>
                    </a:p>
                  </a:txBody>
                  <a:tcPr marL="9525" marR="9525" marT="9525" marB="0" anchor="b"/>
                </a:tc>
                <a:tc>
                  <a:txBody>
                    <a:bodyPr/>
                    <a:lstStyle/>
                    <a:p>
                      <a:pPr algn="ctr" fontAlgn="b"/>
                      <a:r>
                        <a:rPr lang="en-CA" sz="2400" b="0" i="0" u="none" strike="noStrike" dirty="0">
                          <a:solidFill>
                            <a:srgbClr val="000000"/>
                          </a:solidFill>
                          <a:effectLst/>
                          <a:latin typeface="+mn-lt"/>
                        </a:rPr>
                        <a:t>-1</a:t>
                      </a:r>
                    </a:p>
                  </a:txBody>
                  <a:tcPr marL="9525" marR="9525" marT="9525" marB="0" anchor="b"/>
                </a:tc>
                <a:tc>
                  <a:txBody>
                    <a:bodyPr/>
                    <a:lstStyle/>
                    <a:p>
                      <a:pPr algn="ctr" fontAlgn="b"/>
                      <a:r>
                        <a:rPr lang="en-CA" sz="2400" b="1" i="0" u="none" strike="noStrike" kern="1200" dirty="0">
                          <a:solidFill>
                            <a:srgbClr val="000000"/>
                          </a:solidFill>
                          <a:effectLst/>
                          <a:latin typeface="Consolas" panose="020B0609020204030204" pitchFamily="49" charset="0"/>
                          <a:ea typeface="+mn-ea"/>
                          <a:cs typeface="+mn-cs"/>
                        </a:rPr>
                        <a:t>255 == -1 </a:t>
                      </a:r>
                      <a:r>
                        <a:rPr lang="en-CA" sz="2400" b="0" i="0" u="none" strike="noStrike" kern="1200" dirty="0">
                          <a:solidFill>
                            <a:srgbClr val="000000"/>
                          </a:solidFill>
                          <a:effectLst/>
                          <a:latin typeface="+mn-lt"/>
                          <a:ea typeface="+mn-ea"/>
                          <a:cs typeface="+mn-cs"/>
                        </a:rPr>
                        <a:t>is</a:t>
                      </a:r>
                      <a:r>
                        <a:rPr lang="en-CA" sz="2400" b="1" i="0" u="none" strike="noStrike" kern="1200" dirty="0">
                          <a:solidFill>
                            <a:srgbClr val="000000"/>
                          </a:solidFill>
                          <a:effectLst/>
                          <a:latin typeface="Consolas" panose="020B0609020204030204" pitchFamily="49" charset="0"/>
                          <a:ea typeface="+mn-ea"/>
                          <a:cs typeface="+mn-cs"/>
                        </a:rPr>
                        <a:t> true </a:t>
                      </a:r>
                      <a:endParaRPr lang="en-CA" sz="24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932484094"/>
                  </a:ext>
                </a:extLst>
              </a:tr>
              <a:tr h="370840">
                <a:tc>
                  <a:txBody>
                    <a:bodyPr/>
                    <a:lstStyle/>
                    <a:p>
                      <a:pPr algn="ctr" fontAlgn="b"/>
                      <a:r>
                        <a:rPr lang="en-CA" sz="2400" b="0" i="0" u="none" strike="noStrike">
                          <a:solidFill>
                            <a:srgbClr val="000000"/>
                          </a:solidFill>
                          <a:effectLst/>
                          <a:latin typeface="+mn-lt"/>
                        </a:rPr>
                        <a:t>254</a:t>
                      </a:r>
                    </a:p>
                  </a:txBody>
                  <a:tcPr marL="9525" marR="9525" marT="9525" marB="0" anchor="b"/>
                </a:tc>
                <a:tc>
                  <a:txBody>
                    <a:bodyPr/>
                    <a:lstStyle/>
                    <a:p>
                      <a:pPr algn="ctr" fontAlgn="b"/>
                      <a:r>
                        <a:rPr lang="en-CA" sz="2400" b="0" i="0" u="none" strike="noStrike" dirty="0">
                          <a:solidFill>
                            <a:srgbClr val="000000"/>
                          </a:solidFill>
                          <a:effectLst/>
                          <a:latin typeface="Consolas" panose="020B0609020204030204" pitchFamily="49" charset="0"/>
                        </a:rPr>
                        <a:t>11111110</a:t>
                      </a:r>
                    </a:p>
                  </a:txBody>
                  <a:tcPr marL="9525" marR="9525" marT="9525" marB="0" anchor="b"/>
                </a:tc>
                <a:tc>
                  <a:txBody>
                    <a:bodyPr/>
                    <a:lstStyle/>
                    <a:p>
                      <a:pPr algn="ctr" fontAlgn="b"/>
                      <a:r>
                        <a:rPr lang="en-CA" sz="2400" b="0" i="0" u="none" strike="noStrike" dirty="0">
                          <a:solidFill>
                            <a:srgbClr val="000000"/>
                          </a:solidFill>
                          <a:effectLst/>
                          <a:latin typeface="+mn-lt"/>
                        </a:rPr>
                        <a:t>-2</a:t>
                      </a:r>
                    </a:p>
                  </a:txBody>
                  <a:tcPr marL="9525" marR="9525" marT="9525" marB="0" anchor="b"/>
                </a:tc>
                <a:tc>
                  <a:txBody>
                    <a:bodyPr/>
                    <a:lstStyle/>
                    <a:p>
                      <a:pPr algn="ctr" fontAlgn="b"/>
                      <a:r>
                        <a:rPr lang="en-CA" sz="2400" b="1" i="0" u="none" strike="noStrike" kern="1200" dirty="0">
                          <a:solidFill>
                            <a:srgbClr val="000000"/>
                          </a:solidFill>
                          <a:effectLst/>
                          <a:latin typeface="Consolas" panose="020B0609020204030204" pitchFamily="49" charset="0"/>
                          <a:ea typeface="+mn-ea"/>
                          <a:cs typeface="+mn-cs"/>
                        </a:rPr>
                        <a:t>254 &gt;= -1 </a:t>
                      </a:r>
                      <a:r>
                        <a:rPr lang="en-CA" sz="2400" b="0" i="0" u="none" strike="noStrike" kern="1200" dirty="0">
                          <a:solidFill>
                            <a:srgbClr val="000000"/>
                          </a:solidFill>
                          <a:effectLst/>
                          <a:latin typeface="+mn-lt"/>
                          <a:ea typeface="+mn-ea"/>
                          <a:cs typeface="+mn-cs"/>
                        </a:rPr>
                        <a:t>is</a:t>
                      </a:r>
                      <a:r>
                        <a:rPr lang="en-CA" sz="2400" b="1" i="0" u="none" strike="noStrike" kern="1200" dirty="0">
                          <a:solidFill>
                            <a:srgbClr val="000000"/>
                          </a:solidFill>
                          <a:effectLst/>
                          <a:latin typeface="Consolas" panose="020B0609020204030204" pitchFamily="49" charset="0"/>
                          <a:ea typeface="+mn-ea"/>
                          <a:cs typeface="+mn-cs"/>
                        </a:rPr>
                        <a:t> false</a:t>
                      </a:r>
                      <a:endParaRPr lang="en-CA" sz="24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2354902507"/>
                  </a:ext>
                </a:extLst>
              </a:tr>
              <a:tr h="370840">
                <a:tc>
                  <a:txBody>
                    <a:bodyPr/>
                    <a:lstStyle/>
                    <a:p>
                      <a:pPr algn="ctr" fontAlgn="b"/>
                      <a:r>
                        <a:rPr lang="en-CA" sz="2400" b="0" i="0" u="none" strike="noStrike" dirty="0">
                          <a:solidFill>
                            <a:srgbClr val="000000"/>
                          </a:solidFill>
                          <a:effectLst/>
                          <a:latin typeface="+mn-lt"/>
                        </a:rPr>
                        <a:t>253</a:t>
                      </a:r>
                    </a:p>
                  </a:txBody>
                  <a:tcPr marL="9525" marR="9525" marT="9525" marB="0" anchor="b"/>
                </a:tc>
                <a:tc>
                  <a:txBody>
                    <a:bodyPr/>
                    <a:lstStyle/>
                    <a:p>
                      <a:pPr algn="ctr" fontAlgn="b"/>
                      <a:r>
                        <a:rPr lang="en-CA" sz="2400" b="0" i="0" u="none" strike="noStrike" dirty="0">
                          <a:solidFill>
                            <a:srgbClr val="000000"/>
                          </a:solidFill>
                          <a:effectLst/>
                          <a:latin typeface="Consolas" panose="020B0609020204030204" pitchFamily="49" charset="0"/>
                        </a:rPr>
                        <a:t>11111101</a:t>
                      </a:r>
                    </a:p>
                  </a:txBody>
                  <a:tcPr marL="9525" marR="9525" marT="9525" marB="0" anchor="b"/>
                </a:tc>
                <a:tc>
                  <a:txBody>
                    <a:bodyPr/>
                    <a:lstStyle/>
                    <a:p>
                      <a:pPr algn="ctr" fontAlgn="b"/>
                      <a:r>
                        <a:rPr lang="en-CA" sz="2400" b="0" i="0" u="none" strike="noStrike" dirty="0">
                          <a:solidFill>
                            <a:srgbClr val="000000"/>
                          </a:solidFill>
                          <a:effectLst/>
                          <a:latin typeface="+mn-lt"/>
                        </a:rPr>
                        <a:t>-3</a:t>
                      </a:r>
                    </a:p>
                  </a:txBody>
                  <a:tcPr marL="9525" marR="9525" marT="9525" marB="0" anchor="b"/>
                </a:tc>
                <a:tc>
                  <a:txBody>
                    <a:bodyPr/>
                    <a:lstStyle/>
                    <a:p>
                      <a:pPr algn="ctr" fontAlgn="b"/>
                      <a:r>
                        <a:rPr lang="en-CA" sz="2400" b="1" i="0" u="none" strike="noStrike" kern="1200" dirty="0">
                          <a:solidFill>
                            <a:srgbClr val="000000"/>
                          </a:solidFill>
                          <a:effectLst/>
                          <a:latin typeface="Consolas" panose="020B0609020204030204" pitchFamily="49" charset="0"/>
                          <a:ea typeface="+mn-ea"/>
                          <a:cs typeface="+mn-cs"/>
                        </a:rPr>
                        <a:t>253 &lt;= -2 </a:t>
                      </a:r>
                      <a:r>
                        <a:rPr lang="en-CA" sz="2400" b="0" i="0" u="none" strike="noStrike" kern="1200" dirty="0">
                          <a:solidFill>
                            <a:srgbClr val="000000"/>
                          </a:solidFill>
                          <a:effectLst/>
                          <a:latin typeface="+mn-lt"/>
                          <a:ea typeface="+mn-ea"/>
                          <a:cs typeface="+mn-cs"/>
                        </a:rPr>
                        <a:t>is</a:t>
                      </a:r>
                      <a:r>
                        <a:rPr lang="en-CA" sz="2400" b="1" i="0" u="none" strike="noStrike" kern="1200" dirty="0">
                          <a:solidFill>
                            <a:srgbClr val="000000"/>
                          </a:solidFill>
                          <a:effectLst/>
                          <a:latin typeface="Consolas" panose="020B0609020204030204" pitchFamily="49" charset="0"/>
                          <a:ea typeface="+mn-ea"/>
                          <a:cs typeface="+mn-cs"/>
                        </a:rPr>
                        <a:t> true </a:t>
                      </a:r>
                      <a:endParaRPr lang="en-CA" sz="24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299070635"/>
                  </a:ext>
                </a:extLst>
              </a:tr>
            </a:tbl>
          </a:graphicData>
        </a:graphic>
      </p:graphicFrame>
    </p:spTree>
    <p:extLst>
      <p:ext uri="{BB962C8B-B14F-4D97-AF65-F5344CB8AC3E}">
        <p14:creationId xmlns:p14="http://schemas.microsoft.com/office/powerpoint/2010/main" val="3482789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Binary Processing Cautions</a:t>
            </a:r>
            <a:endParaRPr lang="en-CA" dirty="0"/>
          </a:p>
        </p:txBody>
      </p:sp>
      <p:sp>
        <p:nvSpPr>
          <p:cNvPr id="3" name="Content Placeholder 2"/>
          <p:cNvSpPr>
            <a:spLocks noGrp="1"/>
          </p:cNvSpPr>
          <p:nvPr>
            <p:ph idx="1"/>
          </p:nvPr>
        </p:nvSpPr>
        <p:spPr>
          <a:xfrm>
            <a:off x="457200" y="987574"/>
            <a:ext cx="8579296" cy="3657600"/>
          </a:xfrm>
        </p:spPr>
        <p:txBody>
          <a:bodyPr>
            <a:normAutofit fontScale="92500" lnSpcReduction="20000"/>
          </a:bodyPr>
          <a:lstStyle/>
          <a:p>
            <a:pPr marL="0" indent="0">
              <a:buNone/>
            </a:pPr>
            <a:r>
              <a:rPr lang="en-US" dirty="0">
                <a:highlight>
                  <a:srgbClr val="FFFF00"/>
                </a:highlight>
              </a:rPr>
              <a:t>C language </a:t>
            </a:r>
            <a:r>
              <a:rPr lang="en-US" b="1" dirty="0">
                <a:highlight>
                  <a:srgbClr val="FFFF00"/>
                </a:highlight>
              </a:rPr>
              <a:t>implementation </a:t>
            </a:r>
            <a:r>
              <a:rPr lang="en-US" dirty="0">
                <a:highlight>
                  <a:srgbClr val="FFFF00"/>
                </a:highlight>
              </a:rPr>
              <a:t>varies by compiler &amp; platform</a:t>
            </a:r>
          </a:p>
          <a:p>
            <a:r>
              <a:rPr lang="en-CA" dirty="0"/>
              <a:t>C code could compile successfully but run differently. </a:t>
            </a:r>
            <a:endParaRPr lang="en-US" dirty="0"/>
          </a:p>
          <a:p>
            <a:r>
              <a:rPr lang="en-US" dirty="0"/>
              <a:t>Data types have </a:t>
            </a:r>
            <a:r>
              <a:rPr lang="en-US" i="1" dirty="0"/>
              <a:t>minimum</a:t>
            </a:r>
            <a:r>
              <a:rPr lang="en-US" dirty="0"/>
              <a:t> sizes: platform's </a:t>
            </a:r>
            <a:r>
              <a:rPr lang="en-US" b="1" dirty="0" err="1">
                <a:latin typeface="Consolas" panose="020B0609020204030204" pitchFamily="49" charset="0"/>
              </a:rPr>
              <a:t>int</a:t>
            </a:r>
            <a:r>
              <a:rPr lang="en-US" dirty="0"/>
              <a:t> width varies 8–64</a:t>
            </a:r>
            <a:endParaRPr lang="en-US" b="1" dirty="0"/>
          </a:p>
          <a:p>
            <a:r>
              <a:rPr lang="en-US" dirty="0"/>
              <a:t>For </a:t>
            </a:r>
            <a:r>
              <a:rPr lang="en-US" i="1" dirty="0"/>
              <a:t>portability</a:t>
            </a:r>
            <a:r>
              <a:rPr lang="en-US" dirty="0"/>
              <a:t>, declare the size/type you need </a:t>
            </a:r>
            <a:r>
              <a:rPr lang="en-CA" dirty="0">
                <a:latin typeface="Consolas" panose="020B0609020204030204" pitchFamily="49" charset="0"/>
              </a:rPr>
              <a:t>&lt;</a:t>
            </a:r>
            <a:r>
              <a:rPr lang="en-CA" dirty="0" err="1">
                <a:latin typeface="Consolas" panose="020B0609020204030204" pitchFamily="49" charset="0"/>
              </a:rPr>
              <a:t>stdint.h</a:t>
            </a:r>
            <a:r>
              <a:rPr lang="en-CA" dirty="0">
                <a:latin typeface="Consolas" panose="020B0609020204030204" pitchFamily="49" charset="0"/>
              </a:rPr>
              <a:t>&gt;</a:t>
            </a:r>
          </a:p>
          <a:p>
            <a:pPr lvl="1"/>
            <a:r>
              <a:rPr lang="en-CA" dirty="0"/>
              <a:t>Big enough = 100 times bigger than the biggest. Must never overflow!</a:t>
            </a:r>
            <a:endParaRPr lang="en-CA" dirty="0">
              <a:latin typeface="Consolas" panose="020B0609020204030204" pitchFamily="49" charset="0"/>
            </a:endParaRPr>
          </a:p>
          <a:p>
            <a:r>
              <a:rPr lang="en-US" dirty="0"/>
              <a:t>For </a:t>
            </a:r>
            <a:r>
              <a:rPr lang="en-US" i="1" dirty="0"/>
              <a:t>efficiency</a:t>
            </a:r>
            <a:r>
              <a:rPr lang="en-US" dirty="0"/>
              <a:t>, declare </a:t>
            </a:r>
            <a:r>
              <a:rPr lang="en-US" b="1" dirty="0">
                <a:latin typeface="Consolas" panose="020B0609020204030204" pitchFamily="49" charset="0"/>
              </a:rPr>
              <a:t>int</a:t>
            </a:r>
            <a:r>
              <a:rPr lang="en-US" dirty="0"/>
              <a:t> </a:t>
            </a:r>
          </a:p>
          <a:p>
            <a:pPr lvl="1"/>
            <a:r>
              <a:rPr lang="en-US" dirty="0"/>
              <a:t>platform will use 16-bit or more </a:t>
            </a:r>
            <a:r>
              <a:rPr lang="en-CA" dirty="0"/>
              <a:t>but </a:t>
            </a:r>
            <a:r>
              <a:rPr lang="en-CA" i="1" dirty="0"/>
              <a:t>know</a:t>
            </a:r>
            <a:r>
              <a:rPr lang="en-CA" dirty="0"/>
              <a:t> the </a:t>
            </a:r>
            <a:r>
              <a:rPr lang="en-CA" dirty="0" err="1">
                <a:latin typeface="Consolas" panose="020B0609020204030204" pitchFamily="49" charset="0"/>
              </a:rPr>
              <a:t>sizeof</a:t>
            </a:r>
            <a:r>
              <a:rPr lang="en-CA" dirty="0">
                <a:latin typeface="Consolas" panose="020B0609020204030204" pitchFamily="49" charset="0"/>
              </a:rPr>
              <a:t>(int)</a:t>
            </a:r>
            <a:endParaRPr lang="en-US" b="1" dirty="0">
              <a:latin typeface="Consolas" panose="020B0609020204030204" pitchFamily="49" charset="0"/>
            </a:endParaRPr>
          </a:p>
          <a:p>
            <a:r>
              <a:rPr lang="en-US" dirty="0"/>
              <a:t>Then…</a:t>
            </a:r>
            <a:r>
              <a:rPr lang="en-US" b="1" dirty="0">
                <a:latin typeface="Consolas" panose="020B0609020204030204" pitchFamily="49" charset="0"/>
              </a:rPr>
              <a:t> Test, </a:t>
            </a:r>
            <a:r>
              <a:rPr lang="en-US" b="1" dirty="0">
                <a:latin typeface="Lucida Calligraphy" panose="03010101010101010101" pitchFamily="66" charset="0"/>
              </a:rPr>
              <a:t>test,</a:t>
            </a:r>
            <a:r>
              <a:rPr lang="en-US" b="1" dirty="0">
                <a:latin typeface="Consolas" panose="020B0609020204030204" pitchFamily="49" charset="0"/>
              </a:rPr>
              <a:t> </a:t>
            </a:r>
            <a:r>
              <a:rPr lang="en-US" b="1" dirty="0">
                <a:latin typeface="Lucida Console" panose="020B0609040504020204" pitchFamily="49" charset="0"/>
              </a:rPr>
              <a:t>test,</a:t>
            </a:r>
            <a:r>
              <a:rPr lang="en-US" b="1" dirty="0">
                <a:latin typeface="Consolas" panose="020B0609020204030204" pitchFamily="49" charset="0"/>
              </a:rPr>
              <a:t> </a:t>
            </a:r>
            <a:r>
              <a:rPr lang="en-US" b="1" dirty="0">
                <a:latin typeface="Georgia" panose="02040502050405020303" pitchFamily="18" charset="0"/>
              </a:rPr>
              <a:t>test,</a:t>
            </a:r>
            <a:r>
              <a:rPr lang="en-US" b="1" dirty="0">
                <a:latin typeface="Consolas" panose="020B0609020204030204" pitchFamily="49" charset="0"/>
              </a:rPr>
              <a:t> </a:t>
            </a:r>
            <a:r>
              <a:rPr lang="en-US" b="1" dirty="0">
                <a:latin typeface="Courier New" panose="02070309020205020404" pitchFamily="49" charset="0"/>
              </a:rPr>
              <a:t>test,</a:t>
            </a:r>
            <a:r>
              <a:rPr lang="en-US" b="1" dirty="0">
                <a:latin typeface="Consolas" panose="020B0609020204030204" pitchFamily="49" charset="0"/>
              </a:rPr>
              <a:t> </a:t>
            </a:r>
            <a:r>
              <a:rPr lang="en-US" b="1" dirty="0">
                <a:latin typeface="Segoe Print" panose="02000600000000000000" pitchFamily="2" charset="0"/>
              </a:rPr>
              <a:t>test,</a:t>
            </a:r>
            <a:r>
              <a:rPr lang="en-US" b="1" dirty="0">
                <a:latin typeface="Consolas" panose="020B0609020204030204" pitchFamily="49" charset="0"/>
              </a:rPr>
              <a:t> </a:t>
            </a:r>
            <a:r>
              <a:rPr lang="en-US" b="1" dirty="0">
                <a:latin typeface="Source Code Pro" panose="020B0509030403020204" pitchFamily="49" charset="0"/>
                <a:ea typeface="Source Code Pro" panose="020B0509030403020204" pitchFamily="49" charset="0"/>
              </a:rPr>
              <a:t>test</a:t>
            </a:r>
          </a:p>
          <a:p>
            <a:r>
              <a:rPr lang="en-CA" b="1" dirty="0"/>
              <a:t>&gt;</a:t>
            </a:r>
            <a:r>
              <a:rPr lang="en-CA" dirty="0"/>
              <a:t> </a:t>
            </a:r>
            <a:r>
              <a:rPr lang="en-CA" dirty="0" err="1"/>
              <a:t>gcc</a:t>
            </a:r>
            <a:r>
              <a:rPr lang="en-CA" dirty="0"/>
              <a:t> –std=c99 -pedantic -Wall -</a:t>
            </a:r>
            <a:r>
              <a:rPr lang="en-CA" dirty="0" err="1"/>
              <a:t>Wextra</a:t>
            </a:r>
            <a:r>
              <a:rPr lang="en-CA" dirty="0"/>
              <a:t> -</a:t>
            </a:r>
            <a:r>
              <a:rPr lang="en-CA" dirty="0" err="1"/>
              <a:t>Wshadow</a:t>
            </a:r>
            <a:r>
              <a:rPr lang="en-CA" dirty="0"/>
              <a:t> -</a:t>
            </a:r>
            <a:r>
              <a:rPr lang="en-CA" dirty="0" err="1"/>
              <a:t>Wstrict</a:t>
            </a:r>
            <a:r>
              <a:rPr lang="en-CA" dirty="0"/>
              <a:t>-overflow=</a:t>
            </a:r>
            <a:r>
              <a:rPr lang="en-CA"/>
              <a:t>5 -</a:t>
            </a:r>
            <a:r>
              <a:rPr lang="en-CA" dirty="0" err="1"/>
              <a:t>Wconversion</a:t>
            </a:r>
            <a:r>
              <a:rPr lang="en-CA" dirty="0"/>
              <a:t> -</a:t>
            </a:r>
            <a:r>
              <a:rPr lang="en-CA" dirty="0" err="1"/>
              <a:t>Wsign</a:t>
            </a:r>
            <a:r>
              <a:rPr lang="en-CA" dirty="0"/>
              <a:t>-conversion -</a:t>
            </a:r>
            <a:r>
              <a:rPr lang="en-CA" dirty="0" err="1"/>
              <a:t>Wformat</a:t>
            </a:r>
            <a:r>
              <a:rPr lang="en-CA" dirty="0"/>
              <a:t>­-security -</a:t>
            </a:r>
            <a:r>
              <a:rPr lang="en-CA" dirty="0" err="1"/>
              <a:t>Werror</a:t>
            </a:r>
            <a:r>
              <a:rPr lang="en-CA" dirty="0"/>
              <a:t> </a:t>
            </a:r>
          </a:p>
          <a:p>
            <a:endParaRPr lang="en-US" b="1" dirty="0">
              <a:latin typeface="Source Code Pro" panose="020B0509030403020204" pitchFamily="49" charset="0"/>
              <a:ea typeface="Source Code Pro" panose="020B0509030403020204" pitchFamily="49" charset="0"/>
            </a:endParaRPr>
          </a:p>
          <a:p>
            <a:endParaRPr lang="en-US" b="1" dirty="0">
              <a:latin typeface="Source Code Pro" panose="020B0509030403020204" pitchFamily="49" charset="0"/>
              <a:ea typeface="Source Code Pro" panose="020B0509030403020204" pitchFamily="49" charset="0"/>
            </a:endParaRPr>
          </a:p>
          <a:p>
            <a:endParaRPr lang="en-US" dirty="0">
              <a:latin typeface="Source Code Pro" panose="020B0509030403020204" pitchFamily="49" charset="0"/>
              <a:ea typeface="Source Code Pro" panose="020B0509030403020204" pitchFamily="49" charset="0"/>
            </a:endParaRPr>
          </a:p>
          <a:p>
            <a:endParaRPr lang="en-CA" dirty="0"/>
          </a:p>
          <a:p>
            <a:endParaRPr lang="en-CA" dirty="0"/>
          </a:p>
        </p:txBody>
      </p:sp>
    </p:spTree>
    <p:extLst>
      <p:ext uri="{BB962C8B-B14F-4D97-AF65-F5344CB8AC3E}">
        <p14:creationId xmlns:p14="http://schemas.microsoft.com/office/powerpoint/2010/main" val="3691593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Floats and Doubles — fractions</a:t>
            </a:r>
            <a:endParaRPr lang="en-CA" dirty="0"/>
          </a:p>
        </p:txBody>
      </p:sp>
      <p:sp>
        <p:nvSpPr>
          <p:cNvPr id="3" name="Content Placeholder 2"/>
          <p:cNvSpPr>
            <a:spLocks noGrp="1"/>
          </p:cNvSpPr>
          <p:nvPr>
            <p:ph idx="1"/>
          </p:nvPr>
        </p:nvSpPr>
        <p:spPr>
          <a:xfrm>
            <a:off x="323528" y="1059582"/>
            <a:ext cx="8496944" cy="3657600"/>
          </a:xfrm>
        </p:spPr>
        <p:txBody>
          <a:bodyPr>
            <a:normAutofit lnSpcReduction="10000"/>
          </a:bodyPr>
          <a:lstStyle/>
          <a:p>
            <a:pPr marL="0" indent="0">
              <a:buNone/>
            </a:pPr>
            <a:r>
              <a:rPr lang="en-US" b="1" dirty="0"/>
              <a:t>In a binary system, what value is between 0 and 1?</a:t>
            </a:r>
          </a:p>
          <a:p>
            <a:r>
              <a:rPr lang="en-US" dirty="0"/>
              <a:t>Every fractional value to the right of the decimal point is an </a:t>
            </a:r>
            <a:r>
              <a:rPr lang="en-US" i="1" dirty="0"/>
              <a:t>approximation between 0 and 1</a:t>
            </a:r>
            <a:r>
              <a:rPr lang="en-US" dirty="0"/>
              <a:t>. </a:t>
            </a:r>
          </a:p>
          <a:p>
            <a:r>
              <a:rPr lang="en-US" b="1" dirty="0"/>
              <a:t>Not to be used for monetary or exact values in business</a:t>
            </a:r>
            <a:br>
              <a:rPr lang="en-US" dirty="0"/>
            </a:br>
            <a:r>
              <a:rPr lang="en-US" dirty="0"/>
              <a:t> 	</a:t>
            </a:r>
            <a:r>
              <a:rPr lang="en-US" dirty="0">
                <a:sym typeface="Wingdings" panose="05000000000000000000" pitchFamily="2" charset="2"/>
              </a:rPr>
              <a:t> </a:t>
            </a:r>
            <a:r>
              <a:rPr lang="en-US" dirty="0"/>
              <a:t>Use DECIMAL data type instead</a:t>
            </a:r>
          </a:p>
          <a:p>
            <a:pPr lvl="1"/>
            <a:r>
              <a:rPr lang="en-US" sz="2400" dirty="0"/>
              <a:t>DECIMAL data types are essentially integers </a:t>
            </a:r>
            <a:br>
              <a:rPr lang="en-US" sz="2400" dirty="0"/>
            </a:br>
            <a:r>
              <a:rPr lang="en-US" sz="2400" dirty="0"/>
              <a:t>with an implied fixed decimal position.</a:t>
            </a:r>
            <a:br>
              <a:rPr lang="en-US" sz="2400" dirty="0"/>
            </a:br>
            <a:r>
              <a:rPr lang="en-US" sz="2400" dirty="0"/>
              <a:t>e.g. DECIMAL size 9.2 contains 1,234,567.89 </a:t>
            </a:r>
            <a:endParaRPr lang="en-CA" sz="2400" dirty="0"/>
          </a:p>
          <a:p>
            <a:r>
              <a:rPr lang="en-US" dirty="0"/>
              <a:t>BE VERY CAREFUL mixing integer and floating point types</a:t>
            </a:r>
          </a:p>
          <a:p>
            <a:endParaRPr lang="en-CA" dirty="0"/>
          </a:p>
        </p:txBody>
      </p:sp>
    </p:spTree>
    <p:extLst>
      <p:ext uri="{BB962C8B-B14F-4D97-AF65-F5344CB8AC3E}">
        <p14:creationId xmlns:p14="http://schemas.microsoft.com/office/powerpoint/2010/main" val="2126818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AA7D-3D6E-430E-A185-1357E54386B1}"/>
              </a:ext>
            </a:extLst>
          </p:cNvPr>
          <p:cNvSpPr>
            <a:spLocks noGrp="1"/>
          </p:cNvSpPr>
          <p:nvPr>
            <p:ph type="title"/>
          </p:nvPr>
        </p:nvSpPr>
        <p:spPr/>
        <p:txBody>
          <a:bodyPr/>
          <a:lstStyle/>
          <a:p>
            <a:r>
              <a:rPr lang="en-US" dirty="0"/>
              <a:t>Floats and Doubles — </a:t>
            </a:r>
            <a:r>
              <a:rPr lang="en-US" i="1" dirty="0"/>
              <a:t>underflow</a:t>
            </a:r>
            <a:endParaRPr lang="en-CA" i="1" dirty="0"/>
          </a:p>
        </p:txBody>
      </p:sp>
      <p:sp>
        <p:nvSpPr>
          <p:cNvPr id="5" name="TextBox 4">
            <a:extLst>
              <a:ext uri="{FF2B5EF4-FFF2-40B4-BE49-F238E27FC236}">
                <a16:creationId xmlns:a16="http://schemas.microsoft.com/office/drawing/2014/main" id="{255ABFE7-9EED-4EF5-97DD-34D9D4957764}"/>
              </a:ext>
            </a:extLst>
          </p:cNvPr>
          <p:cNvSpPr txBox="1"/>
          <p:nvPr/>
        </p:nvSpPr>
        <p:spPr>
          <a:xfrm>
            <a:off x="2987824" y="1563638"/>
            <a:ext cx="5112568" cy="2800767"/>
          </a:xfrm>
          <a:prstGeom prst="rect">
            <a:avLst/>
          </a:prstGeom>
          <a:noFill/>
        </p:spPr>
        <p:txBody>
          <a:bodyPr wrap="square" rtlCol="0">
            <a:spAutoFit/>
          </a:bodyPr>
          <a:lstStyle/>
          <a:p>
            <a:pPr algn="ctr"/>
            <a:r>
              <a:rPr lang="en-US" sz="8800" b="1" dirty="0">
                <a:solidFill>
                  <a:schemeClr val="accent1">
                    <a:alpha val="25000"/>
                  </a:schemeClr>
                </a:solidFill>
              </a:rPr>
              <a:t>See a </a:t>
            </a:r>
            <a:br>
              <a:rPr lang="en-US" sz="8800" b="1" dirty="0">
                <a:solidFill>
                  <a:schemeClr val="accent1">
                    <a:alpha val="25000"/>
                  </a:schemeClr>
                </a:solidFill>
              </a:rPr>
            </a:br>
            <a:r>
              <a:rPr lang="en-US" sz="8800" b="1" dirty="0">
                <a:solidFill>
                  <a:schemeClr val="accent1">
                    <a:alpha val="25000"/>
                  </a:schemeClr>
                </a:solidFill>
              </a:rPr>
              <a:t>pattern?</a:t>
            </a:r>
            <a:endParaRPr lang="en-CA" sz="7200" b="1" dirty="0">
              <a:solidFill>
                <a:schemeClr val="accent1">
                  <a:alpha val="25000"/>
                </a:schemeClr>
              </a:solidFill>
            </a:endParaRPr>
          </a:p>
        </p:txBody>
      </p:sp>
      <p:sp>
        <p:nvSpPr>
          <p:cNvPr id="3" name="Content Placeholder 2">
            <a:extLst>
              <a:ext uri="{FF2B5EF4-FFF2-40B4-BE49-F238E27FC236}">
                <a16:creationId xmlns:a16="http://schemas.microsoft.com/office/drawing/2014/main" id="{4E317F40-E0D2-4958-AA65-E662CBC576F9}"/>
              </a:ext>
            </a:extLst>
          </p:cNvPr>
          <p:cNvSpPr>
            <a:spLocks noGrp="1"/>
          </p:cNvSpPr>
          <p:nvPr>
            <p:ph idx="1"/>
          </p:nvPr>
        </p:nvSpPr>
        <p:spPr>
          <a:xfrm>
            <a:off x="35496" y="1203598"/>
            <a:ext cx="9073008" cy="3747864"/>
          </a:xfrm>
        </p:spPr>
        <p:txBody>
          <a:bodyPr>
            <a:normAutofit fontScale="70000" lnSpcReduction="20000"/>
          </a:bodyPr>
          <a:lstStyle/>
          <a:p>
            <a:pPr marL="0" indent="0">
              <a:buNone/>
            </a:pPr>
            <a:r>
              <a:rPr lang="en-CA" dirty="0">
                <a:latin typeface="Consolas" panose="020B0609020204030204" pitchFamily="49" charset="0"/>
              </a:rPr>
              <a:t>decimal position  .----+----1----+----2----+----3----+----4----+----5----+</a:t>
            </a:r>
          </a:p>
          <a:p>
            <a:pPr marL="0" indent="0">
              <a:buNone/>
            </a:pPr>
            <a:br>
              <a:rPr lang="en-CA" dirty="0">
                <a:latin typeface="Consolas" panose="020B0609020204030204" pitchFamily="49" charset="0"/>
              </a:rPr>
            </a:br>
            <a:r>
              <a:rPr lang="en-CA" dirty="0">
                <a:latin typeface="Consolas" panose="020B0609020204030204" pitchFamily="49" charset="0"/>
              </a:rPr>
              <a:t>  1 / 1 = float  1.000000000000000000000000000</a:t>
            </a:r>
          </a:p>
          <a:p>
            <a:pPr marL="0" indent="0">
              <a:buNone/>
            </a:pPr>
            <a:r>
              <a:rPr lang="en-CA" dirty="0">
                <a:latin typeface="Consolas" panose="020B0609020204030204" pitchFamily="49" charset="0"/>
              </a:rPr>
              <a:t>  1 / 1 = double 1.0000000000000000000000000000000000000000000000000000000</a:t>
            </a:r>
          </a:p>
          <a:p>
            <a:pPr marL="0" indent="0">
              <a:buNone/>
            </a:pPr>
            <a:endParaRPr lang="en-CA" dirty="0">
              <a:latin typeface="Consolas" panose="020B0609020204030204" pitchFamily="49" charset="0"/>
            </a:endParaRPr>
          </a:p>
          <a:p>
            <a:pPr marL="0" indent="0">
              <a:buNone/>
            </a:pPr>
            <a:r>
              <a:rPr lang="en-CA" dirty="0">
                <a:latin typeface="Consolas" panose="020B0609020204030204" pitchFamily="49" charset="0"/>
              </a:rPr>
              <a:t>  1 / 2 = float  0.500000000000000000000000000</a:t>
            </a:r>
          </a:p>
          <a:p>
            <a:pPr marL="0" indent="0">
              <a:buNone/>
            </a:pPr>
            <a:r>
              <a:rPr lang="en-CA" dirty="0">
                <a:latin typeface="Consolas" panose="020B0609020204030204" pitchFamily="49" charset="0"/>
              </a:rPr>
              <a:t>  1 / 2 = double 0.5000000000000000000000000000000000000000000000000000000</a:t>
            </a:r>
          </a:p>
          <a:p>
            <a:pPr marL="0" indent="0">
              <a:buNone/>
            </a:pPr>
            <a:endParaRPr lang="en-CA" dirty="0">
              <a:latin typeface="Consolas" panose="020B0609020204030204" pitchFamily="49" charset="0"/>
            </a:endParaRPr>
          </a:p>
          <a:p>
            <a:pPr marL="0" indent="0">
              <a:buNone/>
            </a:pPr>
            <a:r>
              <a:rPr lang="en-CA" dirty="0">
                <a:latin typeface="Consolas" panose="020B0609020204030204" pitchFamily="49" charset="0"/>
              </a:rPr>
              <a:t>  1 / 3 = float  0.3333333</a:t>
            </a:r>
            <a:r>
              <a:rPr lang="en-CA" i="1" dirty="0">
                <a:latin typeface="Consolas" panose="020B0609020204030204" pitchFamily="49" charset="0"/>
              </a:rPr>
              <a:t>43267440795898437500</a:t>
            </a:r>
          </a:p>
          <a:p>
            <a:pPr marL="0" indent="0">
              <a:buNone/>
            </a:pPr>
            <a:r>
              <a:rPr lang="en-CA" dirty="0">
                <a:latin typeface="Consolas" panose="020B0609020204030204" pitchFamily="49" charset="0"/>
              </a:rPr>
              <a:t>  1 / 3 = double 0.3333333333333333</a:t>
            </a:r>
            <a:r>
              <a:rPr lang="en-CA" i="1" dirty="0">
                <a:latin typeface="Consolas" panose="020B0609020204030204" pitchFamily="49" charset="0"/>
              </a:rPr>
              <a:t>148296162562473909929394721984863281250</a:t>
            </a:r>
          </a:p>
          <a:p>
            <a:pPr marL="0" indent="0">
              <a:buNone/>
            </a:pPr>
            <a:endParaRPr lang="en-CA" dirty="0">
              <a:latin typeface="Consolas" panose="020B0609020204030204" pitchFamily="49" charset="0"/>
            </a:endParaRPr>
          </a:p>
          <a:p>
            <a:pPr marL="0" indent="0">
              <a:buNone/>
            </a:pPr>
            <a:r>
              <a:rPr lang="en-CA" dirty="0">
                <a:latin typeface="Consolas" panose="020B0609020204030204" pitchFamily="49" charset="0"/>
              </a:rPr>
              <a:t>  1 / 4 = float  0.250000000000000000000000000</a:t>
            </a:r>
          </a:p>
          <a:p>
            <a:pPr marL="0" indent="0">
              <a:buNone/>
            </a:pPr>
            <a:r>
              <a:rPr lang="en-CA" dirty="0">
                <a:latin typeface="Consolas" panose="020B0609020204030204" pitchFamily="49" charset="0"/>
              </a:rPr>
              <a:t>  1 / 4 = double 0.2500000000000000000000000000000000000000000000000000000</a:t>
            </a:r>
          </a:p>
        </p:txBody>
      </p:sp>
    </p:spTree>
    <p:extLst>
      <p:ext uri="{BB962C8B-B14F-4D97-AF65-F5344CB8AC3E}">
        <p14:creationId xmlns:p14="http://schemas.microsoft.com/office/powerpoint/2010/main" val="1958448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AA7D-3D6E-430E-A185-1357E54386B1}"/>
              </a:ext>
            </a:extLst>
          </p:cNvPr>
          <p:cNvSpPr>
            <a:spLocks noGrp="1"/>
          </p:cNvSpPr>
          <p:nvPr>
            <p:ph type="title"/>
          </p:nvPr>
        </p:nvSpPr>
        <p:spPr/>
        <p:txBody>
          <a:bodyPr/>
          <a:lstStyle/>
          <a:p>
            <a:r>
              <a:rPr lang="en-US" dirty="0"/>
              <a:t>Floats and Doubles — </a:t>
            </a:r>
            <a:r>
              <a:rPr lang="en-US" i="1" dirty="0"/>
              <a:t>underflow</a:t>
            </a:r>
            <a:endParaRPr lang="en-CA" dirty="0"/>
          </a:p>
        </p:txBody>
      </p:sp>
      <p:sp>
        <p:nvSpPr>
          <p:cNvPr id="4" name="TextBox 3">
            <a:extLst>
              <a:ext uri="{FF2B5EF4-FFF2-40B4-BE49-F238E27FC236}">
                <a16:creationId xmlns:a16="http://schemas.microsoft.com/office/drawing/2014/main" id="{5CC9B041-A5DB-416D-B5FD-6B69699CEE80}"/>
              </a:ext>
            </a:extLst>
          </p:cNvPr>
          <p:cNvSpPr txBox="1"/>
          <p:nvPr/>
        </p:nvSpPr>
        <p:spPr>
          <a:xfrm>
            <a:off x="2987824" y="1563638"/>
            <a:ext cx="5112568" cy="2800767"/>
          </a:xfrm>
          <a:prstGeom prst="rect">
            <a:avLst/>
          </a:prstGeom>
          <a:noFill/>
        </p:spPr>
        <p:txBody>
          <a:bodyPr wrap="square" rtlCol="0">
            <a:spAutoFit/>
          </a:bodyPr>
          <a:lstStyle/>
          <a:p>
            <a:pPr algn="ctr"/>
            <a:r>
              <a:rPr lang="en-US" sz="8800" b="1" dirty="0">
                <a:solidFill>
                  <a:schemeClr val="accent1">
                    <a:alpha val="25000"/>
                  </a:schemeClr>
                </a:solidFill>
              </a:rPr>
              <a:t>See a </a:t>
            </a:r>
            <a:br>
              <a:rPr lang="en-US" sz="8800" b="1" dirty="0">
                <a:solidFill>
                  <a:schemeClr val="accent1">
                    <a:alpha val="25000"/>
                  </a:schemeClr>
                </a:solidFill>
              </a:rPr>
            </a:br>
            <a:r>
              <a:rPr lang="en-US" sz="8800" b="1" dirty="0">
                <a:solidFill>
                  <a:schemeClr val="accent1">
                    <a:alpha val="25000"/>
                  </a:schemeClr>
                </a:solidFill>
              </a:rPr>
              <a:t>pattern?</a:t>
            </a:r>
            <a:endParaRPr lang="en-CA" sz="7200" b="1" dirty="0">
              <a:solidFill>
                <a:schemeClr val="accent1">
                  <a:alpha val="25000"/>
                </a:schemeClr>
              </a:solidFill>
            </a:endParaRPr>
          </a:p>
        </p:txBody>
      </p:sp>
      <p:sp>
        <p:nvSpPr>
          <p:cNvPr id="3" name="Content Placeholder 2">
            <a:extLst>
              <a:ext uri="{FF2B5EF4-FFF2-40B4-BE49-F238E27FC236}">
                <a16:creationId xmlns:a16="http://schemas.microsoft.com/office/drawing/2014/main" id="{4E317F40-E0D2-4958-AA65-E662CBC576F9}"/>
              </a:ext>
            </a:extLst>
          </p:cNvPr>
          <p:cNvSpPr>
            <a:spLocks noGrp="1"/>
          </p:cNvSpPr>
          <p:nvPr>
            <p:ph idx="1"/>
          </p:nvPr>
        </p:nvSpPr>
        <p:spPr>
          <a:xfrm>
            <a:off x="35496" y="1200150"/>
            <a:ext cx="9073008" cy="3747864"/>
          </a:xfrm>
        </p:spPr>
        <p:txBody>
          <a:bodyPr>
            <a:normAutofit fontScale="70000" lnSpcReduction="20000"/>
          </a:bodyPr>
          <a:lstStyle/>
          <a:p>
            <a:pPr marL="0" indent="0">
              <a:buNone/>
            </a:pPr>
            <a:r>
              <a:rPr lang="en-CA" dirty="0">
                <a:latin typeface="Consolas" panose="020B0609020204030204" pitchFamily="49" charset="0"/>
              </a:rPr>
              <a:t>decimal position  .----+----1----+----2----+----3----+----4----+----5----+</a:t>
            </a:r>
            <a:br>
              <a:rPr lang="en-CA" dirty="0">
                <a:latin typeface="Consolas" panose="020B0609020204030204" pitchFamily="49" charset="0"/>
              </a:rPr>
            </a:br>
            <a:endParaRPr lang="en-CA" dirty="0">
              <a:latin typeface="Consolas" panose="020B0609020204030204" pitchFamily="49" charset="0"/>
            </a:endParaRPr>
          </a:p>
          <a:p>
            <a:pPr marL="0" indent="0">
              <a:buNone/>
            </a:pPr>
            <a:r>
              <a:rPr lang="en-CA" dirty="0">
                <a:latin typeface="Consolas" panose="020B0609020204030204" pitchFamily="49" charset="0"/>
              </a:rPr>
              <a:t>  1 / 5 = float  0.20000000</a:t>
            </a:r>
            <a:r>
              <a:rPr lang="en-CA" i="1" dirty="0">
                <a:latin typeface="Consolas" panose="020B0609020204030204" pitchFamily="49" charset="0"/>
              </a:rPr>
              <a:t>2980232238769531250</a:t>
            </a:r>
          </a:p>
          <a:p>
            <a:pPr marL="0" indent="0">
              <a:buNone/>
            </a:pPr>
            <a:r>
              <a:rPr lang="en-CA" dirty="0">
                <a:latin typeface="Consolas" panose="020B0609020204030204" pitchFamily="49" charset="0"/>
              </a:rPr>
              <a:t>  1 / 5 = double 0.2000000000000000</a:t>
            </a:r>
            <a:r>
              <a:rPr lang="en-CA" i="1" dirty="0">
                <a:latin typeface="Consolas" panose="020B0609020204030204" pitchFamily="49" charset="0"/>
              </a:rPr>
              <a:t>111022302462515654042363166809082031250</a:t>
            </a:r>
          </a:p>
          <a:p>
            <a:pPr marL="0" indent="0">
              <a:buNone/>
            </a:pPr>
            <a:endParaRPr lang="en-CA" dirty="0">
              <a:latin typeface="Consolas" panose="020B0609020204030204" pitchFamily="49" charset="0"/>
            </a:endParaRPr>
          </a:p>
          <a:p>
            <a:pPr marL="0" indent="0">
              <a:buNone/>
            </a:pPr>
            <a:r>
              <a:rPr lang="en-CA" dirty="0">
                <a:latin typeface="Consolas" panose="020B0609020204030204" pitchFamily="49" charset="0"/>
              </a:rPr>
              <a:t>  1 / 8 = float  0.1250000000000000000000000000000000000000000000000000000</a:t>
            </a:r>
          </a:p>
          <a:p>
            <a:pPr marL="0" indent="0">
              <a:buNone/>
            </a:pPr>
            <a:r>
              <a:rPr lang="en-CA" dirty="0">
                <a:latin typeface="Consolas" panose="020B0609020204030204" pitchFamily="49" charset="0"/>
              </a:rPr>
              <a:t>  1 / 8 = double 0.1250000000000000000000000000000000000000000000000000000</a:t>
            </a:r>
          </a:p>
          <a:p>
            <a:pPr marL="0" indent="0">
              <a:buNone/>
            </a:pPr>
            <a:endParaRPr lang="en-CA" dirty="0">
              <a:latin typeface="Consolas" panose="020B0609020204030204" pitchFamily="49" charset="0"/>
            </a:endParaRPr>
          </a:p>
          <a:p>
            <a:pPr marL="0" indent="0">
              <a:buNone/>
            </a:pPr>
            <a:r>
              <a:rPr lang="en-CA" dirty="0">
                <a:latin typeface="Consolas" panose="020B0609020204030204" pitchFamily="49" charset="0"/>
              </a:rPr>
              <a:t>  1 /10 = float  0.10000000</a:t>
            </a:r>
            <a:r>
              <a:rPr lang="en-CA" i="1" dirty="0">
                <a:latin typeface="Consolas" panose="020B0609020204030204" pitchFamily="49" charset="0"/>
              </a:rPr>
              <a:t>1490116119384765625</a:t>
            </a:r>
          </a:p>
          <a:p>
            <a:pPr marL="0" indent="0">
              <a:buNone/>
            </a:pPr>
            <a:r>
              <a:rPr lang="en-CA" dirty="0">
                <a:latin typeface="Consolas" panose="020B0609020204030204" pitchFamily="49" charset="0"/>
              </a:rPr>
              <a:t>  1 /10 = double 0.10000000000000000</a:t>
            </a:r>
            <a:r>
              <a:rPr lang="en-CA" i="1" dirty="0">
                <a:latin typeface="Consolas" panose="020B0609020204030204" pitchFamily="49" charset="0"/>
              </a:rPr>
              <a:t>55511151231257827021181583404541015625</a:t>
            </a:r>
          </a:p>
          <a:p>
            <a:pPr marL="0" indent="0">
              <a:buNone/>
            </a:pPr>
            <a:endParaRPr lang="en-CA" dirty="0">
              <a:latin typeface="Consolas" panose="020B0609020204030204" pitchFamily="49" charset="0"/>
            </a:endParaRPr>
          </a:p>
          <a:p>
            <a:pPr marL="0" indent="0">
              <a:buNone/>
            </a:pPr>
            <a:r>
              <a:rPr lang="en-CA" dirty="0">
                <a:latin typeface="Consolas" panose="020B0609020204030204" pitchFamily="49" charset="0"/>
              </a:rPr>
              <a:t>  1 /16 = float  0.062500000000000000000000000</a:t>
            </a:r>
          </a:p>
          <a:p>
            <a:pPr marL="0" indent="0">
              <a:buNone/>
            </a:pPr>
            <a:r>
              <a:rPr lang="en-CA" dirty="0">
                <a:latin typeface="Consolas" panose="020B0609020204030204" pitchFamily="49" charset="0"/>
              </a:rPr>
              <a:t>  1 /16 = double 0.0625000000000000000000000000000000000000000000000000000</a:t>
            </a:r>
          </a:p>
        </p:txBody>
      </p:sp>
    </p:spTree>
    <p:extLst>
      <p:ext uri="{BB962C8B-B14F-4D97-AF65-F5344CB8AC3E}">
        <p14:creationId xmlns:p14="http://schemas.microsoft.com/office/powerpoint/2010/main" val="1662016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AA7D-3D6E-430E-A185-1357E54386B1}"/>
              </a:ext>
            </a:extLst>
          </p:cNvPr>
          <p:cNvSpPr>
            <a:spLocks noGrp="1"/>
          </p:cNvSpPr>
          <p:nvPr>
            <p:ph type="title"/>
          </p:nvPr>
        </p:nvSpPr>
        <p:spPr/>
        <p:txBody>
          <a:bodyPr/>
          <a:lstStyle/>
          <a:p>
            <a:r>
              <a:rPr lang="en-US" dirty="0"/>
              <a:t>Floats and Doubles — fractions</a:t>
            </a:r>
            <a:endParaRPr lang="en-CA" dirty="0"/>
          </a:p>
        </p:txBody>
      </p:sp>
      <p:sp>
        <p:nvSpPr>
          <p:cNvPr id="3" name="Content Placeholder 2">
            <a:extLst>
              <a:ext uri="{FF2B5EF4-FFF2-40B4-BE49-F238E27FC236}">
                <a16:creationId xmlns:a16="http://schemas.microsoft.com/office/drawing/2014/main" id="{4E317F40-E0D2-4958-AA65-E662CBC576F9}"/>
              </a:ext>
            </a:extLst>
          </p:cNvPr>
          <p:cNvSpPr>
            <a:spLocks noGrp="1"/>
          </p:cNvSpPr>
          <p:nvPr>
            <p:ph idx="1"/>
          </p:nvPr>
        </p:nvSpPr>
        <p:spPr>
          <a:xfrm>
            <a:off x="539552" y="1200150"/>
            <a:ext cx="10369152" cy="3675856"/>
          </a:xfrm>
        </p:spPr>
        <p:txBody>
          <a:bodyPr>
            <a:normAutofit/>
          </a:bodyPr>
          <a:lstStyle/>
          <a:p>
            <a:pPr marL="0" indent="0">
              <a:buNone/>
            </a:pPr>
            <a:r>
              <a:rPr lang="en-CA" sz="2800" dirty="0">
                <a:latin typeface="Consolas" panose="020B0609020204030204" pitchFamily="49" charset="0"/>
              </a:rPr>
              <a:t>How many programmers does it take </a:t>
            </a:r>
            <a:br>
              <a:rPr lang="en-CA" sz="2800" dirty="0">
                <a:latin typeface="Consolas" panose="020B0609020204030204" pitchFamily="49" charset="0"/>
              </a:rPr>
            </a:br>
            <a:r>
              <a:rPr lang="en-CA" sz="2800" dirty="0">
                <a:latin typeface="Consolas" panose="020B0609020204030204" pitchFamily="49" charset="0"/>
              </a:rPr>
              <a:t>to change a lightbulb?</a:t>
            </a:r>
            <a:br>
              <a:rPr lang="en-CA" sz="2800" dirty="0">
                <a:latin typeface="Consolas" panose="020B0609020204030204" pitchFamily="49" charset="0"/>
              </a:rPr>
            </a:br>
            <a:endParaRPr lang="en-CA" sz="2800" dirty="0">
              <a:latin typeface="Consolas" panose="020B0609020204030204" pitchFamily="49" charset="0"/>
            </a:endParaRPr>
          </a:p>
          <a:p>
            <a:pPr marL="0" indent="0">
              <a:buNone/>
            </a:pPr>
            <a:r>
              <a:rPr lang="en-CA" sz="2800" dirty="0">
                <a:latin typeface="Consolas" panose="020B0609020204030204" pitchFamily="49" charset="0"/>
              </a:rPr>
              <a:t>1.0000000000000011102230246251565404236316680908203</a:t>
            </a:r>
          </a:p>
          <a:p>
            <a:pPr marL="0" indent="0">
              <a:buNone/>
            </a:pPr>
            <a:endParaRPr lang="en-CA" sz="2800" dirty="0">
              <a:latin typeface="Consolas" panose="020B0609020204030204" pitchFamily="49" charset="0"/>
            </a:endParaRPr>
          </a:p>
          <a:p>
            <a:pPr marL="0" indent="0">
              <a:buNone/>
            </a:pPr>
            <a:r>
              <a:rPr lang="en-CA" dirty="0"/>
              <a:t>Never use a </a:t>
            </a:r>
            <a:r>
              <a:rPr lang="en-CA" dirty="0">
                <a:latin typeface="Consolas" panose="020B0609020204030204" pitchFamily="49" charset="0"/>
              </a:rPr>
              <a:t>float</a:t>
            </a:r>
            <a:r>
              <a:rPr lang="en-CA" dirty="0"/>
              <a:t> or </a:t>
            </a:r>
            <a:r>
              <a:rPr lang="en-CA" dirty="0">
                <a:latin typeface="Consolas" panose="020B0609020204030204" pitchFamily="49" charset="0"/>
              </a:rPr>
              <a:t>double</a:t>
            </a:r>
            <a:r>
              <a:rPr lang="en-CA" dirty="0"/>
              <a:t> </a:t>
            </a:r>
            <a:br>
              <a:rPr lang="en-CA" dirty="0">
                <a:latin typeface="Consolas" panose="020B0609020204030204" pitchFamily="49" charset="0"/>
              </a:rPr>
            </a:br>
            <a:r>
              <a:rPr lang="en-CA" dirty="0"/>
              <a:t>when a </a:t>
            </a:r>
            <a:r>
              <a:rPr lang="en-CA" dirty="0">
                <a:latin typeface="Consolas" panose="020B0609020204030204" pitchFamily="49" charset="0"/>
              </a:rPr>
              <a:t>short</a:t>
            </a:r>
            <a:r>
              <a:rPr lang="en-CA" dirty="0"/>
              <a:t> or </a:t>
            </a:r>
            <a:r>
              <a:rPr lang="en-CA" dirty="0">
                <a:latin typeface="Consolas" panose="020B0609020204030204" pitchFamily="49" charset="0"/>
              </a:rPr>
              <a:t>long</a:t>
            </a:r>
            <a:r>
              <a:rPr lang="en-CA" dirty="0"/>
              <a:t> will do.</a:t>
            </a:r>
          </a:p>
        </p:txBody>
      </p:sp>
    </p:spTree>
    <p:extLst>
      <p:ext uri="{BB962C8B-B14F-4D97-AF65-F5344CB8AC3E}">
        <p14:creationId xmlns:p14="http://schemas.microsoft.com/office/powerpoint/2010/main" val="2598336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D345-D3C5-40C7-A8AD-DFBD653DA4E5}"/>
              </a:ext>
            </a:extLst>
          </p:cNvPr>
          <p:cNvSpPr>
            <a:spLocks noGrp="1"/>
          </p:cNvSpPr>
          <p:nvPr>
            <p:ph type="title"/>
          </p:nvPr>
        </p:nvSpPr>
        <p:spPr>
          <a:xfrm>
            <a:off x="457200" y="267494"/>
            <a:ext cx="8229600" cy="742950"/>
          </a:xfrm>
        </p:spPr>
        <p:txBody>
          <a:bodyPr/>
          <a:lstStyle/>
          <a:p>
            <a:r>
              <a:rPr lang="en-US" dirty="0"/>
              <a:t>Programming goes wrong on overflow</a:t>
            </a:r>
            <a:endParaRPr lang="en-CA" dirty="0"/>
          </a:p>
        </p:txBody>
      </p:sp>
      <p:sp>
        <p:nvSpPr>
          <p:cNvPr id="3" name="Content Placeholder 2">
            <a:extLst>
              <a:ext uri="{FF2B5EF4-FFF2-40B4-BE49-F238E27FC236}">
                <a16:creationId xmlns:a16="http://schemas.microsoft.com/office/drawing/2014/main" id="{1ACDEFC8-9F38-48A5-9AC2-E3433BECB8F7}"/>
              </a:ext>
            </a:extLst>
          </p:cNvPr>
          <p:cNvSpPr>
            <a:spLocks noGrp="1"/>
          </p:cNvSpPr>
          <p:nvPr>
            <p:ph idx="1"/>
          </p:nvPr>
        </p:nvSpPr>
        <p:spPr>
          <a:xfrm>
            <a:off x="457200" y="1059582"/>
            <a:ext cx="8579296" cy="3657600"/>
          </a:xfrm>
        </p:spPr>
        <p:txBody>
          <a:bodyPr>
            <a:normAutofit fontScale="92500"/>
          </a:bodyPr>
          <a:lstStyle/>
          <a:p>
            <a:r>
              <a:rPr lang="en-CA" dirty="0"/>
              <a:t>Ariane 5 rocket self-destructs 40 sec after launch 1996</a:t>
            </a:r>
          </a:p>
          <a:p>
            <a:pPr lvl="1"/>
            <a:r>
              <a:rPr lang="en-CA" b="1" dirty="0"/>
              <a:t>64-bit </a:t>
            </a:r>
            <a:r>
              <a:rPr lang="en-CA" sz="2200" b="1" dirty="0">
                <a:latin typeface="Courier New" panose="02070309020205020404" pitchFamily="49" charset="0"/>
                <a:cs typeface="Courier New" panose="02070309020205020404" pitchFamily="49" charset="0"/>
              </a:rPr>
              <a:t>double</a:t>
            </a:r>
            <a:r>
              <a:rPr lang="en-CA" dirty="0"/>
              <a:t> </a:t>
            </a:r>
            <a:r>
              <a:rPr lang="en-CA" b="1" dirty="0"/>
              <a:t>assigned</a:t>
            </a:r>
            <a:r>
              <a:rPr lang="en-CA" dirty="0"/>
              <a:t> to </a:t>
            </a:r>
            <a:r>
              <a:rPr lang="en-CA" b="1" dirty="0"/>
              <a:t>16-bit </a:t>
            </a:r>
            <a:r>
              <a:rPr lang="en-CA" sz="2200" b="1" dirty="0">
                <a:latin typeface="Courier New" panose="02070309020205020404" pitchFamily="49" charset="0"/>
                <a:cs typeface="Courier New" panose="02070309020205020404" pitchFamily="49" charset="0"/>
              </a:rPr>
              <a:t>int</a:t>
            </a:r>
            <a:br>
              <a:rPr lang="en-CA" b="1" dirty="0">
                <a:latin typeface="Courier New" panose="02070309020205020404" pitchFamily="49" charset="0"/>
                <a:cs typeface="Courier New" panose="02070309020205020404" pitchFamily="49" charset="0"/>
              </a:rPr>
            </a:br>
            <a:r>
              <a:rPr lang="en-CA" dirty="0"/>
              <a:t>The software worked fine on the slower Ariane 4.</a:t>
            </a:r>
          </a:p>
          <a:p>
            <a:r>
              <a:rPr lang="en-US" dirty="0"/>
              <a:t>For 6 hours, over 6000 people got a busy signal calling 911</a:t>
            </a:r>
          </a:p>
          <a:p>
            <a:pPr lvl="1"/>
            <a:r>
              <a:rPr lang="en-CA" dirty="0"/>
              <a:t>911 call routing stopped after a </a:t>
            </a:r>
            <a:r>
              <a:rPr lang="en-CA" b="1" dirty="0"/>
              <a:t>counter reached maximum</a:t>
            </a:r>
          </a:p>
          <a:p>
            <a:r>
              <a:rPr lang="en-CA" dirty="0"/>
              <a:t>Therac-25 radiation therapy device kills 6  (1985-1987)</a:t>
            </a:r>
          </a:p>
          <a:p>
            <a:pPr lvl="1"/>
            <a:r>
              <a:rPr lang="en-CA" b="1" dirty="0">
                <a:latin typeface="Courier New" panose="02070309020205020404" pitchFamily="49" charset="0"/>
              </a:rPr>
              <a:t>error++; If (</a:t>
            </a:r>
            <a:r>
              <a:rPr lang="en-CA" sz="2100" b="1" dirty="0">
                <a:latin typeface="Courier New" panose="02070309020205020404" pitchFamily="49" charset="0"/>
              </a:rPr>
              <a:t>error &gt; 0)</a:t>
            </a:r>
            <a:r>
              <a:rPr lang="en-CA" dirty="0"/>
              <a:t> means </a:t>
            </a:r>
            <a:r>
              <a:rPr lang="en-CA" i="1" dirty="0"/>
              <a:t>do not irradiate patient</a:t>
            </a:r>
            <a:br>
              <a:rPr lang="en-CA" dirty="0"/>
            </a:br>
            <a:r>
              <a:rPr lang="en-CA" dirty="0"/>
              <a:t>but </a:t>
            </a:r>
            <a:r>
              <a:rPr lang="en-CA" b="1" dirty="0">
                <a:latin typeface="Courier New" panose="02070309020205020404" pitchFamily="49" charset="0"/>
              </a:rPr>
              <a:t>error</a:t>
            </a:r>
            <a:r>
              <a:rPr lang="en-CA" dirty="0"/>
              <a:t> </a:t>
            </a:r>
            <a:r>
              <a:rPr lang="en-CA" b="1" dirty="0"/>
              <a:t>overflowed</a:t>
            </a:r>
            <a:r>
              <a:rPr lang="en-CA" dirty="0"/>
              <a:t>.    s//b </a:t>
            </a:r>
            <a:r>
              <a:rPr lang="en-CA" b="1" dirty="0" err="1">
                <a:latin typeface="Courier New" panose="02070309020205020404" pitchFamily="49" charset="0"/>
              </a:rPr>
              <a:t>errorFlag</a:t>
            </a:r>
            <a:r>
              <a:rPr lang="en-CA" b="1" dirty="0">
                <a:latin typeface="Courier New" panose="02070309020205020404" pitchFamily="49" charset="0"/>
              </a:rPr>
              <a:t> == TRUE </a:t>
            </a:r>
            <a:r>
              <a:rPr lang="en-CA" dirty="0"/>
              <a:t>for safety</a:t>
            </a:r>
            <a:endParaRPr lang="en-CA" b="1" dirty="0">
              <a:latin typeface="Courier New" panose="02070309020205020404" pitchFamily="49" charset="0"/>
            </a:endParaRPr>
          </a:p>
          <a:p>
            <a:r>
              <a:rPr lang="en-US" dirty="0"/>
              <a:t>Toyota's Sudden Unintended Acceleration kills ~400 (2002-2010).</a:t>
            </a:r>
          </a:p>
          <a:p>
            <a:pPr lvl="1"/>
            <a:r>
              <a:rPr lang="en-CA" dirty="0"/>
              <a:t>data type casting altered values. 30% of </a:t>
            </a:r>
            <a:r>
              <a:rPr lang="en-CA" b="1" dirty="0">
                <a:latin typeface="Courier New" panose="02070309020205020404" pitchFamily="49" charset="0"/>
                <a:cs typeface="Courier New" panose="02070309020205020404" pitchFamily="49" charset="0"/>
              </a:rPr>
              <a:t>switch</a:t>
            </a:r>
            <a:r>
              <a:rPr lang="en-CA" dirty="0"/>
              <a:t> without error traps.</a:t>
            </a:r>
          </a:p>
        </p:txBody>
      </p:sp>
    </p:spTree>
    <p:extLst>
      <p:ext uri="{BB962C8B-B14F-4D97-AF65-F5344CB8AC3E}">
        <p14:creationId xmlns:p14="http://schemas.microsoft.com/office/powerpoint/2010/main" val="286415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E928-2F9F-453B-8D2E-A34AF081AD20}"/>
              </a:ext>
            </a:extLst>
          </p:cNvPr>
          <p:cNvSpPr>
            <a:spLocks noGrp="1"/>
          </p:cNvSpPr>
          <p:nvPr>
            <p:ph type="title"/>
          </p:nvPr>
        </p:nvSpPr>
        <p:spPr>
          <a:xfrm>
            <a:off x="457200" y="267494"/>
            <a:ext cx="8229600" cy="742950"/>
          </a:xfrm>
        </p:spPr>
        <p:txBody>
          <a:bodyPr/>
          <a:lstStyle/>
          <a:p>
            <a:r>
              <a:rPr lang="en-US" dirty="0"/>
              <a:t>Bad Programming goes wrong</a:t>
            </a:r>
            <a:endParaRPr lang="en-CA" dirty="0"/>
          </a:p>
        </p:txBody>
      </p:sp>
      <p:sp>
        <p:nvSpPr>
          <p:cNvPr id="3" name="Content Placeholder 2">
            <a:extLst>
              <a:ext uri="{FF2B5EF4-FFF2-40B4-BE49-F238E27FC236}">
                <a16:creationId xmlns:a16="http://schemas.microsoft.com/office/drawing/2014/main" id="{3E0991AC-681F-4DAF-A4E9-758B788FE305}"/>
              </a:ext>
            </a:extLst>
          </p:cNvPr>
          <p:cNvSpPr>
            <a:spLocks noGrp="1"/>
          </p:cNvSpPr>
          <p:nvPr>
            <p:ph idx="1"/>
          </p:nvPr>
        </p:nvSpPr>
        <p:spPr>
          <a:xfrm>
            <a:off x="457200" y="1059582"/>
            <a:ext cx="8229600" cy="3960440"/>
          </a:xfrm>
        </p:spPr>
        <p:txBody>
          <a:bodyPr>
            <a:normAutofit/>
          </a:bodyPr>
          <a:lstStyle/>
          <a:p>
            <a:r>
              <a:rPr lang="en-CA" dirty="0"/>
              <a:t>Ping of Death crashes small computers/servers in 1995/6</a:t>
            </a:r>
          </a:p>
          <a:p>
            <a:pPr lvl="1"/>
            <a:r>
              <a:rPr lang="en-CA" b="1" dirty="0"/>
              <a:t>No validity checking </a:t>
            </a:r>
            <a:r>
              <a:rPr lang="en-CA" dirty="0"/>
              <a:t>on fragmented IP packets allows reassembly to exceed max. packet length (16-bit value) causing buffer overflow</a:t>
            </a:r>
          </a:p>
          <a:p>
            <a:r>
              <a:rPr lang="en-CA" dirty="0"/>
              <a:t>Mars climate orbiter crashes in 1999</a:t>
            </a:r>
          </a:p>
          <a:p>
            <a:pPr lvl="1"/>
            <a:r>
              <a:rPr lang="en-US" b="1" dirty="0"/>
              <a:t>USC</a:t>
            </a:r>
            <a:r>
              <a:rPr lang="en-CA" b="1" dirty="0"/>
              <a:t>/Imperial versus Metric </a:t>
            </a:r>
            <a:r>
              <a:rPr lang="en-CA" dirty="0"/>
              <a:t>contest ended in a split decision</a:t>
            </a:r>
          </a:p>
          <a:p>
            <a:r>
              <a:rPr lang="en-CA" dirty="0"/>
              <a:t>Antarctica's ozone layer hole discovered 7 years late</a:t>
            </a:r>
          </a:p>
          <a:p>
            <a:pPr lvl="1"/>
            <a:r>
              <a:rPr lang="en-CA" dirty="0"/>
              <a:t>NASA's analysis software </a:t>
            </a:r>
            <a:r>
              <a:rPr lang="en-CA" b="1" dirty="0"/>
              <a:t>disregarded values </a:t>
            </a:r>
            <a:r>
              <a:rPr lang="en-CA" dirty="0"/>
              <a:t>deviating greatly from expected measurements. Tell-tale data ignored 1978 – 1985.</a:t>
            </a:r>
          </a:p>
          <a:p>
            <a:r>
              <a:rPr lang="en-US" dirty="0"/>
              <a:t>Lack of</a:t>
            </a:r>
            <a:r>
              <a:rPr lang="en-CA" dirty="0"/>
              <a:t> Random seeding could win you $620,000</a:t>
            </a:r>
          </a:p>
          <a:p>
            <a:pPr lvl="1"/>
            <a:r>
              <a:rPr lang="en-CA" dirty="0"/>
              <a:t>Don't use </a:t>
            </a:r>
            <a:r>
              <a:rPr lang="en-CA" b="1" dirty="0">
                <a:latin typeface="Courier New" panose="02070309020205020404" pitchFamily="49" charset="0"/>
              </a:rPr>
              <a:t>rand()</a:t>
            </a:r>
            <a:r>
              <a:rPr lang="en-CA" dirty="0"/>
              <a:t> without first </a:t>
            </a:r>
            <a:r>
              <a:rPr lang="en-CA" b="1" dirty="0"/>
              <a:t>seeding </a:t>
            </a:r>
            <a:r>
              <a:rPr lang="en-CA" dirty="0"/>
              <a:t>with </a:t>
            </a:r>
            <a:r>
              <a:rPr lang="en-CA" b="1" dirty="0" err="1">
                <a:latin typeface="Courier New" panose="02070309020205020404" pitchFamily="49" charset="0"/>
              </a:rPr>
              <a:t>srand</a:t>
            </a:r>
            <a:r>
              <a:rPr lang="en-CA" b="1" dirty="0">
                <a:latin typeface="Courier New" panose="02070309020205020404" pitchFamily="49" charset="0"/>
              </a:rPr>
              <a:t>(NULL)</a:t>
            </a:r>
          </a:p>
          <a:p>
            <a:endParaRPr lang="en-CA" dirty="0"/>
          </a:p>
        </p:txBody>
      </p:sp>
    </p:spTree>
    <p:extLst>
      <p:ext uri="{BB962C8B-B14F-4D97-AF65-F5344CB8AC3E}">
        <p14:creationId xmlns:p14="http://schemas.microsoft.com/office/powerpoint/2010/main" val="2879265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B73B-9895-4FF1-801C-410207597EE1}"/>
              </a:ext>
            </a:extLst>
          </p:cNvPr>
          <p:cNvSpPr>
            <a:spLocks noGrp="1"/>
          </p:cNvSpPr>
          <p:nvPr>
            <p:ph type="title"/>
          </p:nvPr>
        </p:nvSpPr>
        <p:spPr>
          <a:xfrm>
            <a:off x="457200" y="267494"/>
            <a:ext cx="8229600" cy="742950"/>
          </a:xfrm>
        </p:spPr>
        <p:txBody>
          <a:bodyPr/>
          <a:lstStyle/>
          <a:p>
            <a:r>
              <a:rPr lang="en-CA" dirty="0"/>
              <a:t>Defensive Programming</a:t>
            </a:r>
          </a:p>
        </p:txBody>
      </p:sp>
      <p:sp>
        <p:nvSpPr>
          <p:cNvPr id="3" name="Content Placeholder 2">
            <a:extLst>
              <a:ext uri="{FF2B5EF4-FFF2-40B4-BE49-F238E27FC236}">
                <a16:creationId xmlns:a16="http://schemas.microsoft.com/office/drawing/2014/main" id="{2E0E62F0-054C-4572-A28C-038139403914}"/>
              </a:ext>
            </a:extLst>
          </p:cNvPr>
          <p:cNvSpPr>
            <a:spLocks noGrp="1"/>
          </p:cNvSpPr>
          <p:nvPr>
            <p:ph idx="1"/>
          </p:nvPr>
        </p:nvSpPr>
        <p:spPr>
          <a:xfrm>
            <a:off x="457200" y="1059582"/>
            <a:ext cx="8507288" cy="3960440"/>
          </a:xfrm>
        </p:spPr>
        <p:txBody>
          <a:bodyPr>
            <a:normAutofit fontScale="92500" lnSpcReduction="10000"/>
          </a:bodyPr>
          <a:lstStyle/>
          <a:p>
            <a:r>
              <a:rPr lang="en-CA" dirty="0"/>
              <a:t>Know your data. Be careful when mixing / casting data types.</a:t>
            </a:r>
          </a:p>
          <a:p>
            <a:r>
              <a:rPr lang="en-CA" dirty="0"/>
              <a:t>Check for </a:t>
            </a:r>
            <a:r>
              <a:rPr lang="en-US" i="1" dirty="0" err="1"/>
              <a:t>type</a:t>
            </a:r>
            <a:r>
              <a:rPr lang="en-US" dirty="0" err="1"/>
              <a:t>_MAX</a:t>
            </a:r>
            <a:r>
              <a:rPr lang="en-US" dirty="0"/>
              <a:t> and </a:t>
            </a:r>
            <a:r>
              <a:rPr lang="en-US" i="1" dirty="0" err="1"/>
              <a:t>type</a:t>
            </a:r>
            <a:r>
              <a:rPr lang="en-US" dirty="0" err="1"/>
              <a:t>_MIN</a:t>
            </a:r>
            <a:r>
              <a:rPr lang="en-US" dirty="0"/>
              <a:t>. Overflow means unknown</a:t>
            </a:r>
            <a:endParaRPr lang="en-CA" dirty="0"/>
          </a:p>
          <a:p>
            <a:r>
              <a:rPr lang="en-CA" dirty="0"/>
              <a:t>Consider overflow for each intermediate value in calculations</a:t>
            </a:r>
          </a:p>
          <a:p>
            <a:pPr lvl="1"/>
            <a:r>
              <a:rPr lang="en-CA" dirty="0"/>
              <a:t>Overflow can occur at </a:t>
            </a:r>
            <a:r>
              <a:rPr lang="en-CA" i="1" dirty="0"/>
              <a:t>each</a:t>
            </a:r>
            <a:r>
              <a:rPr lang="en-CA" dirty="0"/>
              <a:t> </a:t>
            </a:r>
            <a:r>
              <a:rPr lang="en-CA" sz="2400" dirty="0"/>
              <a:t>+ − ×</a:t>
            </a:r>
            <a:r>
              <a:rPr lang="en-CA" dirty="0"/>
              <a:t> operation, even </a:t>
            </a:r>
            <a:r>
              <a:rPr lang="en-CA" sz="2400" dirty="0"/>
              <a:t>÷</a:t>
            </a:r>
            <a:r>
              <a:rPr lang="en-CA" dirty="0"/>
              <a:t> (div by zero)</a:t>
            </a:r>
          </a:p>
          <a:p>
            <a:r>
              <a:rPr lang="en-CA" dirty="0"/>
              <a:t>Code for people, not for machines.</a:t>
            </a:r>
          </a:p>
          <a:p>
            <a:pPr lvl="1"/>
            <a:r>
              <a:rPr lang="en-CA" dirty="0"/>
              <a:t>Use IF – THEN – ELSE instead of </a:t>
            </a:r>
            <a:r>
              <a:rPr lang="en-CA" sz="2400" b="1" dirty="0">
                <a:latin typeface="Courier New" panose="02070309020205020404" pitchFamily="49" charset="0"/>
                <a:cs typeface="Courier New" panose="02070309020205020404" pitchFamily="49" charset="0"/>
              </a:rPr>
              <a:t>switch</a:t>
            </a:r>
            <a:r>
              <a:rPr lang="en-CA" dirty="0"/>
              <a:t> statements</a:t>
            </a:r>
          </a:p>
          <a:p>
            <a:r>
              <a:rPr lang="en-CA" dirty="0"/>
              <a:t>Use </a:t>
            </a:r>
            <a:r>
              <a:rPr lang="en-CA" dirty="0">
                <a:hlinkClick r:id="rId3"/>
              </a:rPr>
              <a:t>error traps</a:t>
            </a:r>
            <a:r>
              <a:rPr lang="en-CA" dirty="0"/>
              <a:t>: IF – THEN ends with unconditional ELSE</a:t>
            </a:r>
          </a:p>
          <a:p>
            <a:r>
              <a:rPr lang="en-CA" strike="sngStrike" dirty="0">
                <a:hlinkClick r:id="rId4"/>
              </a:rPr>
              <a:t>Error</a:t>
            </a:r>
            <a:r>
              <a:rPr lang="en-CA" dirty="0"/>
              <a:t>  </a:t>
            </a:r>
            <a:r>
              <a:rPr lang="en-CA" dirty="0">
                <a:sym typeface="Wingdings" panose="05000000000000000000" pitchFamily="2" charset="2"/>
              </a:rPr>
              <a:t></a:t>
            </a:r>
            <a:r>
              <a:rPr lang="en-CA" dirty="0"/>
              <a:t>  Support, Help, Diagnostic messages</a:t>
            </a:r>
          </a:p>
          <a:p>
            <a:pPr marL="274320" lvl="1" indent="0">
              <a:buNone/>
            </a:pPr>
            <a:r>
              <a:rPr lang="en-CA" strike="sngStrike" dirty="0"/>
              <a:t>Bad command or filename</a:t>
            </a:r>
            <a:r>
              <a:rPr lang="en-CA" dirty="0"/>
              <a:t>    </a:t>
            </a:r>
            <a:r>
              <a:rPr lang="en-CA" strike="sngStrike" dirty="0"/>
              <a:t>Abort, Retry, Ignore?</a:t>
            </a:r>
            <a:r>
              <a:rPr lang="en-CA" dirty="0"/>
              <a:t>    </a:t>
            </a:r>
            <a:r>
              <a:rPr lang="en-CA" strike="sngStrike" dirty="0"/>
              <a:t>Invalid value</a:t>
            </a:r>
          </a:p>
          <a:p>
            <a:r>
              <a:rPr lang="en-CA" dirty="0"/>
              <a:t>Never be clever. </a:t>
            </a:r>
            <a:r>
              <a:rPr lang="en-CA" dirty="0">
                <a:hlinkClick r:id="rId5"/>
              </a:rPr>
              <a:t>Obfuscated C Code Contest</a:t>
            </a:r>
            <a:r>
              <a:rPr lang="en-CA" dirty="0"/>
              <a:t> e.g. </a:t>
            </a:r>
            <a:r>
              <a:rPr lang="en-CA" dirty="0">
                <a:hlinkClick r:id="rId6"/>
              </a:rPr>
              <a:t>Best one-liner</a:t>
            </a:r>
            <a:br>
              <a:rPr lang="en-CA" dirty="0"/>
            </a:br>
            <a:r>
              <a:rPr lang="pt-BR" sz="1100" dirty="0">
                <a:latin typeface="Consolas" panose="020B0609020204030204" pitchFamily="49" charset="0"/>
              </a:rPr>
              <a:t>char O,o[];main(l){for(;~l;O||puts(o))O=(O[o]=~(l=getchar())?4&lt;(4^l&gt;&gt;5)?l:46:0)?-~O&amp;printf("%02x ",l)*5:!O;}</a:t>
            </a:r>
            <a:endParaRPr lang="en-CA" dirty="0">
              <a:latin typeface="Consolas" panose="020B0609020204030204" pitchFamily="49" charset="0"/>
            </a:endParaRPr>
          </a:p>
        </p:txBody>
      </p:sp>
    </p:spTree>
    <p:extLst>
      <p:ext uri="{BB962C8B-B14F-4D97-AF65-F5344CB8AC3E}">
        <p14:creationId xmlns:p14="http://schemas.microsoft.com/office/powerpoint/2010/main" val="207339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179512" y="339502"/>
            <a:ext cx="8784976" cy="742950"/>
          </a:xfrm>
        </p:spPr>
        <p:txBody>
          <a:bodyPr>
            <a:noAutofit/>
          </a:bodyPr>
          <a:lstStyle/>
          <a:p>
            <a:pPr algn="ctr"/>
            <a:r>
              <a:rPr lang="en-US" sz="2800" dirty="0"/>
              <a:t>Binary search </a:t>
            </a:r>
            <a:r>
              <a:rPr lang="en-US" sz="2800" dirty="0">
                <a:sym typeface="Wingdings" panose="05000000000000000000" pitchFamily="2" charset="2"/>
              </a:rPr>
              <a:t></a:t>
            </a:r>
            <a:r>
              <a:rPr lang="en-US" sz="2800" dirty="0"/>
              <a:t>    </a:t>
            </a:r>
            <a:r>
              <a:rPr lang="en-CA" sz="2800" b="1" dirty="0"/>
              <a:t>mid = (low + high) / 2 ;</a:t>
            </a:r>
            <a:r>
              <a:rPr lang="en-CA" sz="2800" dirty="0"/>
              <a:t>   //</a:t>
            </a:r>
            <a:r>
              <a:rPr lang="en-CA" sz="2800" dirty="0">
                <a:sym typeface="Wingdings" panose="05000000000000000000" pitchFamily="2" charset="2"/>
              </a:rPr>
              <a:t> </a:t>
            </a:r>
            <a:r>
              <a:rPr lang="en-CA" sz="2800" i="1" dirty="0">
                <a:sym typeface="Wingdings" panose="05000000000000000000" pitchFamily="2" charset="2"/>
              </a:rPr>
              <a:t>overflow bug</a:t>
            </a:r>
            <a:endParaRPr lang="en-US" sz="2800"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1268549"/>
            <a:ext cx="5715000" cy="3810000"/>
          </a:xfrm>
          <a:prstGeom prst="rect">
            <a:avLst/>
          </a:prstGeom>
        </p:spPr>
      </p:pic>
      <p:sp>
        <p:nvSpPr>
          <p:cNvPr id="5" name="TextBox 4"/>
          <p:cNvSpPr txBox="1"/>
          <p:nvPr/>
        </p:nvSpPr>
        <p:spPr>
          <a:xfrm>
            <a:off x="5796136" y="1275606"/>
            <a:ext cx="3347864" cy="3139321"/>
          </a:xfrm>
          <a:prstGeom prst="rect">
            <a:avLst/>
          </a:prstGeom>
          <a:noFill/>
        </p:spPr>
        <p:txBody>
          <a:bodyPr wrap="square" rtlCol="0">
            <a:spAutoFit/>
          </a:bodyPr>
          <a:lstStyle/>
          <a:p>
            <a:r>
              <a:rPr lang="en-CA" dirty="0">
                <a:latin typeface="Consolas" panose="020B0609020204030204" pitchFamily="49" charset="0"/>
              </a:rPr>
              <a:t>mid = (</a:t>
            </a:r>
            <a:r>
              <a:rPr lang="en-CA" u="sng" dirty="0">
                <a:latin typeface="Consolas" panose="020B0609020204030204" pitchFamily="49" charset="0"/>
              </a:rPr>
              <a:t>low + high</a:t>
            </a:r>
            <a:r>
              <a:rPr lang="en-CA" dirty="0">
                <a:latin typeface="Consolas" panose="020B0609020204030204" pitchFamily="49" charset="0"/>
              </a:rPr>
              <a:t>) / 2</a:t>
            </a:r>
          </a:p>
          <a:p>
            <a:pPr>
              <a:tabLst>
                <a:tab pos="1481138" algn="ctr"/>
              </a:tabLst>
            </a:pPr>
            <a:r>
              <a:rPr lang="en-US" dirty="0">
                <a:latin typeface="Arial Narrow" panose="020B0606020202030204" pitchFamily="34" charset="0"/>
              </a:rPr>
              <a:t>	(</a:t>
            </a:r>
            <a:r>
              <a:rPr lang="en-US" i="1" dirty="0">
                <a:latin typeface="Arial Narrow" panose="020B0606020202030204" pitchFamily="34" charset="0"/>
              </a:rPr>
              <a:t>intermediate value</a:t>
            </a:r>
            <a:r>
              <a:rPr lang="en-US" dirty="0">
                <a:latin typeface="Arial Narrow" panose="020B0606020202030204" pitchFamily="34" charset="0"/>
              </a:rPr>
              <a:t>)</a:t>
            </a:r>
          </a:p>
          <a:p>
            <a:br>
              <a:rPr lang="en-US" dirty="0">
                <a:latin typeface="Consolas" panose="020B0609020204030204" pitchFamily="49" charset="0"/>
              </a:rPr>
            </a:br>
            <a:r>
              <a:rPr lang="en-US" dirty="0">
                <a:latin typeface="Consolas" panose="020B0609020204030204" pitchFamily="49" charset="0"/>
              </a:rPr>
              <a:t>if (search &gt; array[mid]){</a:t>
            </a:r>
            <a:br>
              <a:rPr lang="en-US" dirty="0">
                <a:latin typeface="Consolas" panose="020B0609020204030204" pitchFamily="49" charset="0"/>
              </a:rPr>
            </a:br>
            <a:r>
              <a:rPr lang="en-US" dirty="0">
                <a:latin typeface="Consolas" panose="020B0609020204030204" pitchFamily="49" charset="0"/>
              </a:rPr>
              <a:t>    low = mid + 1</a:t>
            </a:r>
            <a:br>
              <a:rPr lang="en-US" dirty="0">
                <a:latin typeface="Consolas" panose="020B0609020204030204" pitchFamily="49" charset="0"/>
              </a:rPr>
            </a:br>
            <a:r>
              <a:rPr lang="en-US" dirty="0">
                <a:latin typeface="Consolas" panose="020B0609020204030204" pitchFamily="49" charset="0"/>
              </a:rPr>
              <a:t>} else</a:t>
            </a:r>
            <a:br>
              <a:rPr lang="en-US" dirty="0">
                <a:latin typeface="Consolas" panose="020B0609020204030204" pitchFamily="49" charset="0"/>
              </a:rPr>
            </a:br>
            <a:r>
              <a:rPr lang="en-US" dirty="0">
                <a:latin typeface="Consolas" panose="020B0609020204030204" pitchFamily="49" charset="0"/>
              </a:rPr>
              <a:t>if (search &lt; array[mid]){</a:t>
            </a:r>
            <a:br>
              <a:rPr lang="en-US" dirty="0">
                <a:latin typeface="Consolas" panose="020B0609020204030204" pitchFamily="49" charset="0"/>
              </a:rPr>
            </a:br>
            <a:r>
              <a:rPr lang="en-US" dirty="0">
                <a:latin typeface="Consolas" panose="020B0609020204030204" pitchFamily="49" charset="0"/>
              </a:rPr>
              <a:t>    high = mid - 1</a:t>
            </a:r>
          </a:p>
          <a:p>
            <a:r>
              <a:rPr lang="en-US" dirty="0">
                <a:latin typeface="Consolas" panose="020B0609020204030204" pitchFamily="49" charset="0"/>
              </a:rPr>
              <a:t>} else {</a:t>
            </a:r>
          </a:p>
          <a:p>
            <a:r>
              <a:rPr lang="en-US" dirty="0">
                <a:latin typeface="Consolas" panose="020B0609020204030204" pitchFamily="49" charset="0"/>
              </a:rPr>
              <a:t>  // search = array[mid]</a:t>
            </a:r>
            <a:br>
              <a:rPr lang="en-US" dirty="0">
                <a:latin typeface="Consolas" panose="020B0609020204030204" pitchFamily="49" charset="0"/>
              </a:rPr>
            </a:br>
            <a:r>
              <a:rPr lang="en-US" dirty="0">
                <a:latin typeface="Consolas" panose="020B0609020204030204" pitchFamily="49" charset="0"/>
              </a:rPr>
              <a:t>}</a:t>
            </a:r>
            <a:endParaRPr lang="en-CA" dirty="0">
              <a:latin typeface="Consolas" panose="020B0609020204030204" pitchFamily="49" charset="0"/>
            </a:endParaRPr>
          </a:p>
        </p:txBody>
      </p:sp>
    </p:spTree>
    <p:extLst>
      <p:ext uri="{BB962C8B-B14F-4D97-AF65-F5344CB8AC3E}">
        <p14:creationId xmlns:p14="http://schemas.microsoft.com/office/powerpoint/2010/main" val="3724106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Hexadecimal</a:t>
            </a:r>
            <a:endParaRPr lang="en-CA" dirty="0"/>
          </a:p>
        </p:txBody>
      </p:sp>
      <p:sp>
        <p:nvSpPr>
          <p:cNvPr id="3" name="Content Placeholder 2"/>
          <p:cNvSpPr>
            <a:spLocks noGrp="1"/>
          </p:cNvSpPr>
          <p:nvPr>
            <p:ph idx="1"/>
          </p:nvPr>
        </p:nvSpPr>
        <p:spPr/>
        <p:txBody>
          <a:bodyPr/>
          <a:lstStyle/>
          <a:p>
            <a:r>
              <a:rPr lang="en-US" dirty="0"/>
              <a:t>“Hex” is base 16</a:t>
            </a:r>
          </a:p>
          <a:p>
            <a:r>
              <a:rPr lang="en-US" dirty="0">
                <a:hlinkClick r:id="rId3"/>
              </a:rPr>
              <a:t>Why</a:t>
            </a:r>
            <a:r>
              <a:rPr lang="en-US" dirty="0"/>
              <a:t>? easier than</a:t>
            </a:r>
            <a:br>
              <a:rPr lang="en-US" dirty="0"/>
            </a:br>
            <a:r>
              <a:rPr lang="en-US" dirty="0"/>
              <a:t>binary but related.</a:t>
            </a:r>
          </a:p>
          <a:p>
            <a:r>
              <a:rPr lang="en-US" dirty="0"/>
              <a:t>8 bit byte holds</a:t>
            </a:r>
            <a:br>
              <a:rPr lang="en-US" dirty="0"/>
            </a:br>
            <a:r>
              <a:rPr lang="en-US" dirty="0"/>
              <a:t>256 values.</a:t>
            </a:r>
            <a:br>
              <a:rPr lang="en-US" dirty="0"/>
            </a:br>
            <a:r>
              <a:rPr lang="en-US" dirty="0"/>
              <a:t>16 * 16 = 256</a:t>
            </a:r>
            <a:br>
              <a:rPr lang="en-US" dirty="0"/>
            </a:br>
            <a:r>
              <a:rPr lang="en-US" dirty="0"/>
              <a:t>thus Hex.</a:t>
            </a:r>
          </a:p>
          <a:p>
            <a:r>
              <a:rPr lang="en-US" dirty="0"/>
              <a:t>0–15: One – Nine, Able, Baker, Charlie, Dog, Easy, Fox</a:t>
            </a:r>
            <a:endParaRPr lang="en-CA" dirty="0"/>
          </a:p>
        </p:txBody>
      </p:sp>
      <p:pic>
        <p:nvPicPr>
          <p:cNvPr id="4" name="Picture 3"/>
          <p:cNvPicPr>
            <a:picLocks noChangeAspect="1"/>
          </p:cNvPicPr>
          <p:nvPr/>
        </p:nvPicPr>
        <p:blipFill>
          <a:blip r:embed="rId4"/>
          <a:stretch>
            <a:fillRect/>
          </a:stretch>
        </p:blipFill>
        <p:spPr>
          <a:xfrm>
            <a:off x="3203848" y="771550"/>
            <a:ext cx="5804103" cy="3240360"/>
          </a:xfrm>
          <a:prstGeom prst="rect">
            <a:avLst/>
          </a:prstGeom>
        </p:spPr>
      </p:pic>
    </p:spTree>
    <p:extLst>
      <p:ext uri="{BB962C8B-B14F-4D97-AF65-F5344CB8AC3E}">
        <p14:creationId xmlns:p14="http://schemas.microsoft.com/office/powerpoint/2010/main" val="2903251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a:t>
            </a:r>
          </a:p>
        </p:txBody>
      </p:sp>
      <p:sp>
        <p:nvSpPr>
          <p:cNvPr id="5" name="Content Placeholder 4"/>
          <p:cNvSpPr>
            <a:spLocks noGrp="1"/>
          </p:cNvSpPr>
          <p:nvPr>
            <p:ph idx="1"/>
          </p:nvPr>
        </p:nvSpPr>
        <p:spPr>
          <a:xfrm>
            <a:off x="971600" y="1200150"/>
            <a:ext cx="7715200" cy="3657600"/>
          </a:xfrm>
        </p:spPr>
        <p:txBody>
          <a:bodyPr>
            <a:normAutofit lnSpcReduction="10000"/>
          </a:bodyPr>
          <a:lstStyle/>
          <a:p>
            <a:pPr marL="0" indent="0">
              <a:buNone/>
            </a:pPr>
            <a:r>
              <a:rPr lang="en-CA" dirty="0"/>
              <a:t>A computer lets you make more mistakes faster than any invention in human history—with the possible exceptions of hand guns and tequila." – Mitch Ratliff</a:t>
            </a:r>
          </a:p>
          <a:p>
            <a:pPr marL="0" indent="0">
              <a:buNone/>
            </a:pPr>
            <a:r>
              <a:rPr lang="en-CA" dirty="0"/>
              <a:t>Lecture:</a:t>
            </a:r>
          </a:p>
          <a:p>
            <a:pPr marL="457200" indent="-457200">
              <a:buFont typeface="+mj-lt"/>
              <a:buAutoNum type="arabicPeriod"/>
            </a:pPr>
            <a:r>
              <a:rPr lang="en-US" dirty="0">
                <a:solidFill>
                  <a:schemeClr val="tx2"/>
                </a:solidFill>
              </a:rPr>
              <a:t>Analog vs Digital, Number Systems</a:t>
            </a:r>
            <a:endParaRPr lang="en-US" sz="1800" dirty="0"/>
          </a:p>
          <a:p>
            <a:pPr marL="457200" lvl="0" indent="-457200">
              <a:buFont typeface="+mj-lt"/>
              <a:buAutoNum type="arabicPeriod"/>
            </a:pPr>
            <a:r>
              <a:rPr lang="en-US" dirty="0"/>
              <a:t>Why do computers need binary?</a:t>
            </a:r>
          </a:p>
          <a:p>
            <a:pPr marL="457200" lvl="0" indent="-457200">
              <a:buFont typeface="+mj-lt"/>
              <a:buAutoNum type="arabicPeriod"/>
            </a:pPr>
            <a:r>
              <a:rPr lang="en-US" dirty="0"/>
              <a:t>Why do we care? </a:t>
            </a:r>
          </a:p>
          <a:p>
            <a:pPr marL="457200" lvl="0" indent="-457200">
              <a:buFont typeface="+mj-lt"/>
              <a:buAutoNum type="arabicPeriod"/>
            </a:pPr>
            <a:r>
              <a:rPr lang="en-US" dirty="0"/>
              <a:t>How can we use it? …without making mistakes.</a:t>
            </a:r>
          </a:p>
          <a:p>
            <a:pPr marL="457200" indent="-457200">
              <a:buFont typeface="+mj-lt"/>
              <a:buAutoNum type="arabicPeriod"/>
            </a:pPr>
            <a:r>
              <a:rPr lang="en-US" dirty="0"/>
              <a:t>Why “</a:t>
            </a:r>
            <a:r>
              <a:rPr lang="en-US" dirty="0">
                <a:solidFill>
                  <a:schemeClr val="tx2"/>
                </a:solidFill>
              </a:rPr>
              <a:t>Hexadecimal</a:t>
            </a:r>
            <a:r>
              <a:rPr lang="en-US" dirty="0"/>
              <a:t>” numbers? …for the web.</a:t>
            </a:r>
            <a:endParaRPr lang="en-US" sz="1800"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71" y="1232281"/>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8b474631b5f90854d5d5-29274c1ddc54cee4fa6f1b98374e5715.ssl.cf1.rackcdn.com/hex-colors.jpeg"/>
          <p:cNvPicPr/>
          <p:nvPr/>
        </p:nvPicPr>
        <p:blipFill>
          <a:blip r:embed="rId3">
            <a:extLst>
              <a:ext uri="{28A0092B-C50C-407E-A947-70E740481C1C}">
                <a14:useLocalDpi xmlns:a14="http://schemas.microsoft.com/office/drawing/2010/main" val="0"/>
              </a:ext>
            </a:extLst>
          </a:blip>
          <a:srcRect/>
          <a:stretch>
            <a:fillRect/>
          </a:stretch>
        </p:blipFill>
        <p:spPr bwMode="auto">
          <a:xfrm>
            <a:off x="4788024" y="967036"/>
            <a:ext cx="4176464" cy="4176464"/>
          </a:xfrm>
          <a:prstGeom prst="rect">
            <a:avLst/>
          </a:prstGeom>
          <a:noFill/>
          <a:ln>
            <a:noFill/>
          </a:ln>
        </p:spPr>
      </p:pic>
      <p:sp>
        <p:nvSpPr>
          <p:cNvPr id="3" name="Content Placeholder 2"/>
          <p:cNvSpPr>
            <a:spLocks noGrp="1"/>
          </p:cNvSpPr>
          <p:nvPr>
            <p:ph sz="half" idx="1"/>
          </p:nvPr>
        </p:nvSpPr>
        <p:spPr>
          <a:xfrm>
            <a:off x="395536" y="1131590"/>
            <a:ext cx="4968552" cy="3693000"/>
          </a:xfrm>
        </p:spPr>
        <p:txBody>
          <a:bodyPr>
            <a:noAutofit/>
          </a:bodyPr>
          <a:lstStyle/>
          <a:p>
            <a:r>
              <a:rPr lang="en-US" sz="1800" dirty="0"/>
              <a:t>Hex codes of </a:t>
            </a:r>
            <a:r>
              <a:rPr lang="en-GB" sz="1800" dirty="0">
                <a:hlinkClick r:id="rId4" tooltip="RGB color model"/>
              </a:rPr>
              <a:t>RGB</a:t>
            </a:r>
            <a:r>
              <a:rPr lang="en-GB" sz="1800" dirty="0"/>
              <a:t> triplets </a:t>
            </a:r>
            <a:r>
              <a:rPr lang="en-US" sz="1800" dirty="0"/>
              <a:t>are </a:t>
            </a:r>
            <a:r>
              <a:rPr lang="en-US" sz="1800" dirty="0">
                <a:solidFill>
                  <a:schemeClr val="tx2"/>
                </a:solidFill>
              </a:rPr>
              <a:t>used in HTML </a:t>
            </a:r>
            <a:r>
              <a:rPr lang="en-US" sz="1800" dirty="0" err="1">
                <a:solidFill>
                  <a:schemeClr val="tx2"/>
                </a:solidFill>
              </a:rPr>
              <a:t>colour</a:t>
            </a:r>
            <a:r>
              <a:rPr lang="en-US" sz="1800" dirty="0">
                <a:solidFill>
                  <a:schemeClr val="tx2"/>
                </a:solidFill>
              </a:rPr>
              <a:t> representations</a:t>
            </a:r>
            <a:r>
              <a:rPr lang="en-US" sz="1800" dirty="0"/>
              <a:t>, as in: </a:t>
            </a:r>
            <a:r>
              <a:rPr lang="en-US" sz="1800" b="1" dirty="0"/>
              <a:t>#</a:t>
            </a:r>
            <a:r>
              <a:rPr lang="en-US" sz="1800" b="1" dirty="0">
                <a:solidFill>
                  <a:srgbClr val="FF0000"/>
                </a:solidFill>
              </a:rPr>
              <a:t>XX</a:t>
            </a:r>
            <a:r>
              <a:rPr lang="en-US" sz="1800" b="1" dirty="0">
                <a:solidFill>
                  <a:srgbClr val="00FF00"/>
                </a:solidFill>
              </a:rPr>
              <a:t>XX</a:t>
            </a:r>
            <a:r>
              <a:rPr lang="en-US" sz="1800" b="1" dirty="0">
                <a:solidFill>
                  <a:srgbClr val="0000FF"/>
                </a:solidFill>
              </a:rPr>
              <a:t>XX</a:t>
            </a:r>
            <a:endParaRPr lang="en-US" sz="1800" dirty="0">
              <a:solidFill>
                <a:srgbClr val="0000FF"/>
              </a:solidFill>
            </a:endParaRPr>
          </a:p>
          <a:p>
            <a:r>
              <a:rPr lang="en-US" sz="1800" dirty="0"/>
              <a:t>Red, Green, and Blue values range </a:t>
            </a:r>
            <a:br>
              <a:rPr lang="en-US" sz="1800" dirty="0"/>
            </a:br>
            <a:r>
              <a:rPr lang="en-US" sz="1800" dirty="0"/>
              <a:t>from “</a:t>
            </a:r>
            <a:r>
              <a:rPr lang="en-US" sz="1800" dirty="0">
                <a:solidFill>
                  <a:schemeClr val="tx2"/>
                </a:solidFill>
              </a:rPr>
              <a:t>00</a:t>
            </a:r>
            <a:r>
              <a:rPr lang="en-US" sz="1800" dirty="0"/>
              <a:t>” (lowest intensity) </a:t>
            </a:r>
            <a:br>
              <a:rPr lang="en-US" sz="1800" dirty="0"/>
            </a:br>
            <a:r>
              <a:rPr lang="en-US" sz="1800" dirty="0"/>
              <a:t>to “</a:t>
            </a:r>
            <a:r>
              <a:rPr lang="en-US" sz="1800" dirty="0">
                <a:solidFill>
                  <a:schemeClr val="tx2"/>
                </a:solidFill>
              </a:rPr>
              <a:t>FF</a:t>
            </a:r>
            <a:r>
              <a:rPr lang="en-US" sz="1800" dirty="0"/>
              <a:t>” (highest intensity) in HEX</a:t>
            </a:r>
          </a:p>
          <a:p>
            <a:r>
              <a:rPr lang="en-US" sz="1800" dirty="0">
                <a:hlinkClick r:id="rId5"/>
              </a:rPr>
              <a:t>Web-safe colors</a:t>
            </a:r>
            <a:endParaRPr lang="en-US" sz="1800" dirty="0"/>
          </a:p>
          <a:p>
            <a:r>
              <a:rPr lang="en-CA" sz="1800" dirty="0"/>
              <a:t>eLearning: </a:t>
            </a:r>
            <a:r>
              <a:rPr lang="en-CA" sz="1800" dirty="0">
                <a:hlinkClick r:id="rId6"/>
              </a:rPr>
              <a:t>Hex numbers</a:t>
            </a:r>
            <a:endParaRPr lang="en-US" sz="1800" dirty="0"/>
          </a:p>
          <a:p>
            <a:pPr lvl="1"/>
            <a:r>
              <a:rPr lang="en-CA" sz="1400" dirty="0">
                <a:solidFill>
                  <a:srgbClr val="000000"/>
                </a:solidFill>
                <a:latin typeface="Arial" panose="020B0604020202020204" pitchFamily="34" charset="0"/>
                <a:hlinkClick r:id="rId7">
                  <a:extLst>
                    <a:ext uri="{A12FA001-AC4F-418D-AE19-62706E023703}">
                      <ahyp:hlinkClr xmlns:ahyp="http://schemas.microsoft.com/office/drawing/2018/hyperlinkcolor" val="tx"/>
                    </a:ext>
                  </a:extLst>
                </a:hlinkClick>
              </a:rPr>
              <a:t>eLearning Tutorials</a:t>
            </a:r>
            <a:r>
              <a:rPr lang="en-CA" sz="1400" dirty="0">
                <a:solidFill>
                  <a:srgbClr val="000000"/>
                </a:solidFill>
                <a:latin typeface="Arial" panose="020B0604020202020204" pitchFamily="34" charset="0"/>
              </a:rPr>
              <a:t> </a:t>
            </a:r>
            <a:r>
              <a:rPr lang="en-CA" sz="1400" dirty="0">
                <a:solidFill>
                  <a:srgbClr val="000000"/>
                </a:solidFill>
                <a:latin typeface="Arial" panose="020B0604020202020204" pitchFamily="34" charset="0"/>
                <a:hlinkClick r:id="rId8">
                  <a:extLst>
                    <a:ext uri="{A12FA001-AC4F-418D-AE19-62706E023703}">
                      <ahyp:hlinkClr xmlns:ahyp="http://schemas.microsoft.com/office/drawing/2018/hyperlinkcolor" val="tx"/>
                    </a:ext>
                  </a:extLst>
                </a:hlinkClick>
              </a:rPr>
              <a:t>Login</a:t>
            </a:r>
            <a:r>
              <a:rPr lang="en-CA" sz="1400" dirty="0">
                <a:solidFill>
                  <a:srgbClr val="000000"/>
                </a:solidFill>
                <a:latin typeface="Arial" panose="020B0604020202020204" pitchFamily="34" charset="0"/>
              </a:rPr>
              <a:t> needs your Seneca credentials </a:t>
            </a:r>
            <a:r>
              <a:rPr lang="en-CA" sz="1400" i="1" dirty="0">
                <a:solidFill>
                  <a:srgbClr val="000000"/>
                </a:solidFill>
                <a:latin typeface="Arial" panose="020B0604020202020204" pitchFamily="34" charset="0"/>
              </a:rPr>
              <a:t>and</a:t>
            </a:r>
            <a:r>
              <a:rPr lang="en-CA" sz="1400" dirty="0">
                <a:solidFill>
                  <a:srgbClr val="000000"/>
                </a:solidFill>
                <a:latin typeface="Arial" panose="020B0604020202020204" pitchFamily="34" charset="0"/>
              </a:rPr>
              <a:t> a LinkedIn account</a:t>
            </a:r>
            <a:endParaRPr lang="en-US" sz="1400" dirty="0"/>
          </a:p>
          <a:p>
            <a:endParaRPr lang="en-US" sz="1800" dirty="0"/>
          </a:p>
          <a:p>
            <a:endParaRPr lang="en-US" sz="1800" dirty="0"/>
          </a:p>
          <a:p>
            <a:endParaRPr lang="en-US" sz="1800" dirty="0"/>
          </a:p>
          <a:p>
            <a:endParaRPr lang="en-CA" sz="1800" dirty="0"/>
          </a:p>
        </p:txBody>
      </p:sp>
      <p:sp>
        <p:nvSpPr>
          <p:cNvPr id="8" name="Title 1"/>
          <p:cNvSpPr>
            <a:spLocks noGrp="1"/>
          </p:cNvSpPr>
          <p:nvPr>
            <p:ph type="title"/>
          </p:nvPr>
        </p:nvSpPr>
        <p:spPr>
          <a:xfrm>
            <a:off x="457200" y="339502"/>
            <a:ext cx="8229600" cy="742950"/>
          </a:xfrm>
        </p:spPr>
        <p:txBody>
          <a:bodyPr>
            <a:noAutofit/>
          </a:bodyPr>
          <a:lstStyle/>
          <a:p>
            <a:r>
              <a:rPr lang="en-US" sz="2800" dirty="0"/>
              <a:t>HTML uses Hexadecimal color codes</a:t>
            </a:r>
          </a:p>
        </p:txBody>
      </p:sp>
    </p:spTree>
    <p:extLst>
      <p:ext uri="{BB962C8B-B14F-4D97-AF65-F5344CB8AC3E}">
        <p14:creationId xmlns:p14="http://schemas.microsoft.com/office/powerpoint/2010/main" val="534292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Not on the quiz</a:t>
            </a:r>
            <a:br>
              <a:rPr lang="en-US" sz="4000" dirty="0"/>
            </a:br>
            <a:r>
              <a:rPr lang="en-US" sz="4000" dirty="0"/>
              <a:t>but worth having</a:t>
            </a:r>
            <a:br>
              <a:rPr lang="en-US" sz="4000" dirty="0"/>
            </a:br>
            <a:r>
              <a:rPr lang="en-US" sz="4000" dirty="0"/>
              <a:t>an appreciation for…</a:t>
            </a:r>
          </a:p>
        </p:txBody>
      </p:sp>
      <p:sp>
        <p:nvSpPr>
          <p:cNvPr id="7" name="Title 1"/>
          <p:cNvSpPr>
            <a:spLocks noGrp="1"/>
          </p:cNvSpPr>
          <p:nvPr>
            <p:ph type="title"/>
          </p:nvPr>
        </p:nvSpPr>
        <p:spPr>
          <a:xfrm>
            <a:off x="457200" y="339502"/>
            <a:ext cx="8229600" cy="742950"/>
          </a:xfrm>
        </p:spPr>
        <p:txBody>
          <a:bodyPr>
            <a:noAutofit/>
          </a:bodyPr>
          <a:lstStyle/>
          <a:p>
            <a:r>
              <a:rPr lang="en-US" dirty="0"/>
              <a:t>Notes</a:t>
            </a:r>
            <a:endParaRPr lang="en-US" sz="2800" dirty="0"/>
          </a:p>
        </p:txBody>
      </p:sp>
    </p:spTree>
    <p:extLst>
      <p:ext uri="{BB962C8B-B14F-4D97-AF65-F5344CB8AC3E}">
        <p14:creationId xmlns:p14="http://schemas.microsoft.com/office/powerpoint/2010/main" val="178681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1ac1ea-a635-40b3-852a-b67cc1637cb5">
            <a:extLst>
              <a:ext uri="{FF2B5EF4-FFF2-40B4-BE49-F238E27FC236}">
                <a16:creationId xmlns:a16="http://schemas.microsoft.com/office/drawing/2014/main" id="{801038A8-9BA5-4768-9720-FEDAE1AC8F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28"/>
          <a:stretch/>
        </p:blipFill>
        <p:spPr bwMode="auto">
          <a:xfrm>
            <a:off x="500062" y="339502"/>
            <a:ext cx="8143875" cy="393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CB16CDF-5888-451A-91CC-F01764194365}"/>
              </a:ext>
            </a:extLst>
          </p:cNvPr>
          <p:cNvSpPr txBox="1"/>
          <p:nvPr/>
        </p:nvSpPr>
        <p:spPr>
          <a:xfrm>
            <a:off x="4031939" y="4469485"/>
            <a:ext cx="1080120" cy="369332"/>
          </a:xfrm>
          <a:prstGeom prst="rect">
            <a:avLst/>
          </a:prstGeom>
          <a:noFill/>
        </p:spPr>
        <p:txBody>
          <a:bodyPr wrap="square" rtlCol="0">
            <a:spAutoFit/>
          </a:bodyPr>
          <a:lstStyle/>
          <a:p>
            <a:pPr algn="ctr"/>
            <a:r>
              <a:rPr lang="en-CA" dirty="0"/>
              <a:t>1 of 2</a:t>
            </a:r>
          </a:p>
        </p:txBody>
      </p:sp>
    </p:spTree>
    <p:extLst>
      <p:ext uri="{BB962C8B-B14F-4D97-AF65-F5344CB8AC3E}">
        <p14:creationId xmlns:p14="http://schemas.microsoft.com/office/powerpoint/2010/main" val="1710832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1ac1ea-a635-40b3-852a-b67cc1637cb5">
            <a:extLst>
              <a:ext uri="{FF2B5EF4-FFF2-40B4-BE49-F238E27FC236}">
                <a16:creationId xmlns:a16="http://schemas.microsoft.com/office/drawing/2014/main" id="{801038A8-9BA5-4768-9720-FEDAE1AC8F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748"/>
          <a:stretch/>
        </p:blipFill>
        <p:spPr bwMode="auto">
          <a:xfrm>
            <a:off x="500062" y="375046"/>
            <a:ext cx="8143875" cy="421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7F95B8B4-F77A-4A80-9013-A63A3BE4ED49}"/>
              </a:ext>
            </a:extLst>
          </p:cNvPr>
          <p:cNvSpPr txBox="1"/>
          <p:nvPr/>
        </p:nvSpPr>
        <p:spPr>
          <a:xfrm>
            <a:off x="4031939" y="4659982"/>
            <a:ext cx="1080120" cy="369332"/>
          </a:xfrm>
          <a:prstGeom prst="rect">
            <a:avLst/>
          </a:prstGeom>
          <a:noFill/>
        </p:spPr>
        <p:txBody>
          <a:bodyPr wrap="square" rtlCol="0">
            <a:spAutoFit/>
          </a:bodyPr>
          <a:lstStyle/>
          <a:p>
            <a:pPr algn="ctr"/>
            <a:r>
              <a:rPr lang="en-CA" dirty="0"/>
              <a:t>2 of 2</a:t>
            </a:r>
          </a:p>
        </p:txBody>
      </p:sp>
    </p:spTree>
    <p:extLst>
      <p:ext uri="{BB962C8B-B14F-4D97-AF65-F5344CB8AC3E}">
        <p14:creationId xmlns:p14="http://schemas.microsoft.com/office/powerpoint/2010/main" val="3582039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8579296" cy="742950"/>
          </a:xfrm>
        </p:spPr>
        <p:txBody>
          <a:bodyPr>
            <a:normAutofit/>
          </a:bodyPr>
          <a:lstStyle/>
          <a:p>
            <a:r>
              <a:rPr lang="en-US" dirty="0"/>
              <a:t>Floats and Doubles — integer precision</a:t>
            </a:r>
            <a:endParaRPr lang="en-CA" dirty="0"/>
          </a:p>
        </p:txBody>
      </p:sp>
      <p:sp>
        <p:nvSpPr>
          <p:cNvPr id="3" name="Content Placeholder 2"/>
          <p:cNvSpPr>
            <a:spLocks noGrp="1"/>
          </p:cNvSpPr>
          <p:nvPr>
            <p:ph idx="1"/>
          </p:nvPr>
        </p:nvSpPr>
        <p:spPr/>
        <p:txBody>
          <a:bodyPr>
            <a:normAutofit/>
          </a:bodyPr>
          <a:lstStyle/>
          <a:p>
            <a:pPr marL="0" indent="0">
              <a:buNone/>
            </a:pPr>
            <a:r>
              <a:rPr lang="en-US" b="1" dirty="0">
                <a:latin typeface="Consolas" panose="020B0609020204030204" pitchFamily="49" charset="0"/>
              </a:rPr>
              <a:t>float</a:t>
            </a:r>
            <a:r>
              <a:rPr lang="en-US" dirty="0"/>
              <a:t> Single-precision floating-point (</a:t>
            </a:r>
            <a:r>
              <a:rPr lang="en-CA" dirty="0"/>
              <a:t>32-bit base-2)</a:t>
            </a:r>
          </a:p>
          <a:p>
            <a:r>
              <a:rPr lang="en-CA" dirty="0"/>
              <a:t>Significand precision: up to 24 bits right/left of decimal</a:t>
            </a:r>
          </a:p>
          <a:p>
            <a:r>
              <a:rPr lang="en-US" dirty="0"/>
              <a:t>Precision limit: +/- 16,777,216 exact integer values, 2</a:t>
            </a:r>
            <a:r>
              <a:rPr lang="en-US" baseline="30000" dirty="0"/>
              <a:t>24</a:t>
            </a:r>
            <a:endParaRPr lang="en-US" dirty="0"/>
          </a:p>
          <a:p>
            <a:pPr marL="0" indent="0">
              <a:buNone/>
            </a:pPr>
            <a:r>
              <a:rPr lang="en-US" b="1" dirty="0">
                <a:latin typeface="Consolas" panose="020B0609020204030204" pitchFamily="49" charset="0"/>
              </a:rPr>
              <a:t>double</a:t>
            </a:r>
            <a:r>
              <a:rPr lang="en-US" dirty="0"/>
              <a:t> Double-precision floating-point (64</a:t>
            </a:r>
            <a:r>
              <a:rPr lang="en-CA" dirty="0"/>
              <a:t>-bit base-2)</a:t>
            </a:r>
          </a:p>
          <a:p>
            <a:r>
              <a:rPr lang="en-CA" dirty="0"/>
              <a:t>Significand precision: up to 53 bits on right/left of decimal</a:t>
            </a:r>
          </a:p>
          <a:p>
            <a:r>
              <a:rPr lang="en-US" dirty="0"/>
              <a:t>Precision limit: +/- 9,007,199,254,740,992 (9 quadrillion)</a:t>
            </a:r>
          </a:p>
          <a:p>
            <a:r>
              <a:rPr lang="en-US" b="1" dirty="0">
                <a:latin typeface="Consolas" panose="020B0609020204030204" pitchFamily="49" charset="0"/>
              </a:rPr>
              <a:t>double</a:t>
            </a:r>
            <a:r>
              <a:rPr lang="en-US" dirty="0"/>
              <a:t> </a:t>
            </a:r>
            <a:r>
              <a:rPr lang="en-US" dirty="0" err="1"/>
              <a:t>calcs</a:t>
            </a:r>
            <a:r>
              <a:rPr lang="en-US" dirty="0"/>
              <a:t> take </a:t>
            </a:r>
            <a:r>
              <a:rPr lang="en-CA" dirty="0"/>
              <a:t>2 – 24 times longer to run than </a:t>
            </a:r>
            <a:r>
              <a:rPr lang="en-US" b="1" dirty="0">
                <a:latin typeface="Consolas" panose="020B0609020204030204" pitchFamily="49" charset="0"/>
              </a:rPr>
              <a:t>float</a:t>
            </a:r>
          </a:p>
          <a:p>
            <a:r>
              <a:rPr lang="en-CA" dirty="0"/>
              <a:t>Actual properties of float and double are </a:t>
            </a:r>
            <a:r>
              <a:rPr lang="en-CA" b="1" dirty="0"/>
              <a:t>unspecified in C</a:t>
            </a:r>
            <a:endParaRPr lang="en-US" dirty="0"/>
          </a:p>
        </p:txBody>
      </p:sp>
    </p:spTree>
    <p:extLst>
      <p:ext uri="{BB962C8B-B14F-4D97-AF65-F5344CB8AC3E}">
        <p14:creationId xmlns:p14="http://schemas.microsoft.com/office/powerpoint/2010/main" val="2085699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496" y="1347614"/>
            <a:ext cx="9001000" cy="3693000"/>
          </a:xfrm>
        </p:spPr>
        <p:txBody>
          <a:bodyPr>
            <a:normAutofit fontScale="70000" lnSpcReduction="20000"/>
          </a:bodyPr>
          <a:lstStyle/>
          <a:p>
            <a:r>
              <a:rPr lang="en-CA" altLang="en-US" dirty="0"/>
              <a:t>The “</a:t>
            </a:r>
            <a:r>
              <a:rPr lang="en-US" altLang="en-US" dirty="0">
                <a:solidFill>
                  <a:schemeClr val="tx2"/>
                </a:solidFill>
              </a:rPr>
              <a:t>information stored and processed inside a computer system is represented in machine language which is only about 0s and 1s</a:t>
            </a:r>
            <a:r>
              <a:rPr lang="en-US" altLang="en-US" dirty="0"/>
              <a:t>.”</a:t>
            </a:r>
          </a:p>
          <a:p>
            <a:endParaRPr lang="en-US" altLang="en-US" dirty="0"/>
          </a:p>
          <a:p>
            <a:r>
              <a:rPr lang="en-US" altLang="en-US" dirty="0"/>
              <a:t>Therefore, the memory contents (which are “</a:t>
            </a:r>
            <a:r>
              <a:rPr lang="en-US" altLang="en-US" sz="2900" dirty="0">
                <a:solidFill>
                  <a:schemeClr val="tx2"/>
                </a:solidFill>
              </a:rPr>
              <a:t>all digits and numbers</a:t>
            </a:r>
            <a:r>
              <a:rPr lang="en-US" altLang="en-US" dirty="0"/>
              <a:t>”) would be different from what we type (the strings of letters as an ex.) and we should have some ways to present them.</a:t>
            </a:r>
          </a:p>
          <a:p>
            <a:endParaRPr lang="en-US" altLang="en-US" dirty="0"/>
          </a:p>
          <a:p>
            <a:r>
              <a:rPr lang="en-US" dirty="0"/>
              <a:t>A </a:t>
            </a:r>
            <a:r>
              <a:rPr lang="en-US" sz="2900" dirty="0"/>
              <a:t>Number System is a “</a:t>
            </a:r>
            <a:r>
              <a:rPr lang="en-US" dirty="0">
                <a:solidFill>
                  <a:schemeClr val="tx2"/>
                </a:solidFill>
              </a:rPr>
              <a:t>writing system for expressing numbers</a:t>
            </a:r>
            <a:r>
              <a:rPr lang="en-US" sz="2900" dirty="0"/>
              <a:t>;” It is a “</a:t>
            </a:r>
            <a:r>
              <a:rPr lang="en-US" dirty="0">
                <a:solidFill>
                  <a:schemeClr val="tx2"/>
                </a:solidFill>
              </a:rPr>
              <a:t>mathematical notation for representing numbers of a given set</a:t>
            </a:r>
            <a:r>
              <a:rPr lang="en-US" sz="2900" dirty="0"/>
              <a:t>,” using digits or other symbols in a consistent manner.</a:t>
            </a:r>
          </a:p>
          <a:p>
            <a:endParaRPr lang="en-US" sz="2900" dirty="0"/>
          </a:p>
          <a:p>
            <a:r>
              <a:rPr lang="en-US" sz="2900" dirty="0"/>
              <a:t>A Number System could also referred to as “</a:t>
            </a:r>
            <a:r>
              <a:rPr lang="en-US" dirty="0">
                <a:solidFill>
                  <a:schemeClr val="tx2"/>
                </a:solidFill>
              </a:rPr>
              <a:t>a numeral system</a:t>
            </a:r>
            <a:r>
              <a:rPr lang="en-US" sz="2900" dirty="0"/>
              <a:t>” or “</a:t>
            </a:r>
            <a:r>
              <a:rPr lang="en-US" dirty="0">
                <a:solidFill>
                  <a:schemeClr val="tx2"/>
                </a:solidFill>
              </a:rPr>
              <a:t>system of numeration</a:t>
            </a:r>
            <a:r>
              <a:rPr lang="en-US" sz="2900" dirty="0"/>
              <a:t>.” In this lecture, we will look at most common Number Systems.</a:t>
            </a:r>
          </a:p>
        </p:txBody>
      </p:sp>
      <p:sp>
        <p:nvSpPr>
          <p:cNvPr id="7" name="Title 1"/>
          <p:cNvSpPr>
            <a:spLocks noGrp="1"/>
          </p:cNvSpPr>
          <p:nvPr>
            <p:ph type="title"/>
          </p:nvPr>
        </p:nvSpPr>
        <p:spPr>
          <a:xfrm>
            <a:off x="323528" y="411510"/>
            <a:ext cx="8229600" cy="742950"/>
          </a:xfrm>
        </p:spPr>
        <p:txBody>
          <a:bodyPr>
            <a:noAutofit/>
          </a:bodyPr>
          <a:lstStyle/>
          <a:p>
            <a:r>
              <a:rPr lang="en-US" sz="3200" dirty="0"/>
              <a:t>What is a Number System?</a:t>
            </a:r>
          </a:p>
        </p:txBody>
      </p:sp>
    </p:spTree>
    <p:extLst>
      <p:ext uri="{BB962C8B-B14F-4D97-AF65-F5344CB8AC3E}">
        <p14:creationId xmlns:p14="http://schemas.microsoft.com/office/powerpoint/2010/main" val="2548092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496" y="1429249"/>
            <a:ext cx="9001000" cy="3693000"/>
          </a:xfrm>
        </p:spPr>
        <p:txBody>
          <a:bodyPr>
            <a:normAutofit fontScale="70000" lnSpcReduction="20000"/>
          </a:bodyPr>
          <a:lstStyle/>
          <a:p>
            <a:r>
              <a:rPr lang="en-US" dirty="0"/>
              <a:t>A computer system “</a:t>
            </a:r>
            <a:r>
              <a:rPr lang="en-US" dirty="0">
                <a:solidFill>
                  <a:schemeClr val="tx2"/>
                </a:solidFill>
              </a:rPr>
              <a:t>only understands numbers</a:t>
            </a:r>
            <a:r>
              <a:rPr lang="en-US" dirty="0"/>
              <a:t>.” Therefore a computer “</a:t>
            </a:r>
            <a:r>
              <a:rPr lang="en-US" sz="2900" dirty="0">
                <a:solidFill>
                  <a:schemeClr val="tx2"/>
                </a:solidFill>
              </a:rPr>
              <a:t>translates</a:t>
            </a:r>
            <a:r>
              <a:rPr lang="en-US" dirty="0"/>
              <a:t>” all input including letters, words, special characters to numbers.</a:t>
            </a:r>
          </a:p>
          <a:p>
            <a:endParaRPr lang="en-US" dirty="0"/>
          </a:p>
          <a:p>
            <a:r>
              <a:rPr lang="en-US" dirty="0"/>
              <a:t>While we, as human beings, use our “</a:t>
            </a:r>
            <a:r>
              <a:rPr lang="en-US" sz="2900" dirty="0">
                <a:solidFill>
                  <a:schemeClr val="tx2"/>
                </a:solidFill>
              </a:rPr>
              <a:t>Decimal</a:t>
            </a:r>
            <a:r>
              <a:rPr lang="en-US" dirty="0"/>
              <a:t>” number system with 10 (0 - 9) digits, a computer understands “</a:t>
            </a:r>
            <a:r>
              <a:rPr lang="en-US" sz="2900" dirty="0">
                <a:solidFill>
                  <a:schemeClr val="tx2"/>
                </a:solidFill>
              </a:rPr>
              <a:t>Binary</a:t>
            </a:r>
            <a:r>
              <a:rPr lang="en-US" dirty="0"/>
              <a:t>” number system that has only 2 (0 and 1) digits. Different number systems are just “</a:t>
            </a:r>
            <a:r>
              <a:rPr lang="en-US" sz="2900" dirty="0">
                <a:solidFill>
                  <a:schemeClr val="tx2"/>
                </a:solidFill>
              </a:rPr>
              <a:t>different views to same numbers, but in different systems</a:t>
            </a:r>
            <a:r>
              <a:rPr lang="en-US" dirty="0"/>
              <a:t>.”</a:t>
            </a:r>
          </a:p>
          <a:p>
            <a:endParaRPr lang="en-US" dirty="0"/>
          </a:p>
          <a:p>
            <a:r>
              <a:rPr lang="en-US" dirty="0"/>
              <a:t>To represent binary numbers more concisely, we use “</a:t>
            </a:r>
            <a:r>
              <a:rPr lang="en-US" sz="2900" dirty="0">
                <a:solidFill>
                  <a:schemeClr val="tx2"/>
                </a:solidFill>
              </a:rPr>
              <a:t>Hexadecimal</a:t>
            </a:r>
            <a:r>
              <a:rPr lang="en-US" dirty="0"/>
              <a:t>” number system that uses 10 digits (0 – 9) and 6 symbols (A – F).</a:t>
            </a:r>
          </a:p>
          <a:p>
            <a:endParaRPr lang="en-US" dirty="0"/>
          </a:p>
          <a:p>
            <a:r>
              <a:rPr lang="en-US" dirty="0"/>
              <a:t>Each of these digits or symbols, represent different values “</a:t>
            </a:r>
            <a:r>
              <a:rPr lang="en-US" sz="2900" dirty="0">
                <a:solidFill>
                  <a:schemeClr val="tx2"/>
                </a:solidFill>
              </a:rPr>
              <a:t>depending on their position in a given number</a:t>
            </a:r>
            <a:r>
              <a:rPr lang="en-US" dirty="0"/>
              <a:t>.” – more on this soon.</a:t>
            </a:r>
          </a:p>
        </p:txBody>
      </p:sp>
      <p:sp>
        <p:nvSpPr>
          <p:cNvPr id="7" name="Title 1"/>
          <p:cNvSpPr>
            <a:spLocks noGrp="1"/>
          </p:cNvSpPr>
          <p:nvPr>
            <p:ph type="title"/>
          </p:nvPr>
        </p:nvSpPr>
        <p:spPr>
          <a:xfrm>
            <a:off x="318356" y="411510"/>
            <a:ext cx="8435280" cy="742950"/>
          </a:xfrm>
        </p:spPr>
        <p:txBody>
          <a:bodyPr>
            <a:noAutofit/>
          </a:bodyPr>
          <a:lstStyle/>
          <a:p>
            <a:r>
              <a:rPr lang="en-US" sz="3200" dirty="0"/>
              <a:t>Why do we need different number systems in computing? And Common Number Systems</a:t>
            </a:r>
          </a:p>
        </p:txBody>
      </p:sp>
    </p:spTree>
    <p:extLst>
      <p:ext uri="{BB962C8B-B14F-4D97-AF65-F5344CB8AC3E}">
        <p14:creationId xmlns:p14="http://schemas.microsoft.com/office/powerpoint/2010/main" val="2278298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9619" y="1563638"/>
            <a:ext cx="9108504" cy="3693000"/>
          </a:xfrm>
        </p:spPr>
        <p:txBody>
          <a:bodyPr>
            <a:normAutofit fontScale="77500" lnSpcReduction="20000"/>
          </a:bodyPr>
          <a:lstStyle/>
          <a:p>
            <a:r>
              <a:rPr lang="en-US" dirty="0"/>
              <a:t>For each of the number systems mentioned, “</a:t>
            </a:r>
            <a:r>
              <a:rPr lang="en-US" dirty="0">
                <a:solidFill>
                  <a:schemeClr val="tx2"/>
                </a:solidFill>
              </a:rPr>
              <a:t>the value of a digit in a number</a:t>
            </a:r>
            <a:r>
              <a:rPr lang="en-US" dirty="0"/>
              <a:t>” is determined by:</a:t>
            </a:r>
          </a:p>
          <a:p>
            <a:endParaRPr lang="en-US" dirty="0"/>
          </a:p>
          <a:p>
            <a:pPr marL="788670" lvl="1" indent="-514350">
              <a:buFont typeface="+mj-lt"/>
              <a:buAutoNum type="arabicPeriod"/>
            </a:pPr>
            <a:r>
              <a:rPr lang="en-US" dirty="0"/>
              <a:t>“</a:t>
            </a:r>
            <a:r>
              <a:rPr lang="en-US" sz="2800" dirty="0">
                <a:solidFill>
                  <a:schemeClr val="tx2"/>
                </a:solidFill>
              </a:rPr>
              <a:t>The digit itself</a:t>
            </a:r>
            <a:r>
              <a:rPr lang="en-US" dirty="0"/>
              <a:t>.” (As an example in decimal, each of the digits 0 - 9 have different values)</a:t>
            </a:r>
          </a:p>
          <a:p>
            <a:pPr marL="788670" lvl="1" indent="-514350">
              <a:buFont typeface="+mj-lt"/>
              <a:buAutoNum type="arabicPeriod"/>
            </a:pPr>
            <a:endParaRPr lang="en-US" dirty="0"/>
          </a:p>
          <a:p>
            <a:pPr marL="788670" lvl="1" indent="-514350">
              <a:buFont typeface="+mj-lt"/>
              <a:buAutoNum type="arabicPeriod"/>
            </a:pPr>
            <a:r>
              <a:rPr lang="en-US" dirty="0"/>
              <a:t>“</a:t>
            </a:r>
            <a:r>
              <a:rPr lang="en-US" sz="2800" dirty="0">
                <a:solidFill>
                  <a:schemeClr val="tx2"/>
                </a:solidFill>
              </a:rPr>
              <a:t>Position of the digit</a:t>
            </a:r>
            <a:r>
              <a:rPr lang="en-US" dirty="0"/>
              <a:t>.” (As an example in decimal: 10s, 100s, 1000s, 10000s, etc.)</a:t>
            </a:r>
          </a:p>
          <a:p>
            <a:pPr marL="788670" lvl="1" indent="-514350">
              <a:buFont typeface="+mj-lt"/>
              <a:buAutoNum type="arabicPeriod"/>
            </a:pPr>
            <a:endParaRPr lang="en-US" dirty="0"/>
          </a:p>
          <a:p>
            <a:pPr marL="788670" lvl="1" indent="-514350">
              <a:buFont typeface="+mj-lt"/>
              <a:buAutoNum type="arabicPeriod"/>
            </a:pPr>
            <a:r>
              <a:rPr lang="en-US" dirty="0"/>
              <a:t>“</a:t>
            </a:r>
            <a:r>
              <a:rPr lang="en-US" sz="2800" dirty="0">
                <a:solidFill>
                  <a:schemeClr val="tx2"/>
                </a:solidFill>
              </a:rPr>
              <a:t>The base of the number system</a:t>
            </a:r>
            <a:r>
              <a:rPr lang="en-US" dirty="0"/>
              <a:t>.” (which is its total number of digits.) Decimal, binary, and hexadecimal use bases 10, 2, and 16 respectively.</a:t>
            </a:r>
          </a:p>
        </p:txBody>
      </p:sp>
      <p:sp>
        <p:nvSpPr>
          <p:cNvPr id="7" name="Title 1"/>
          <p:cNvSpPr>
            <a:spLocks noGrp="1"/>
          </p:cNvSpPr>
          <p:nvPr>
            <p:ph type="title"/>
          </p:nvPr>
        </p:nvSpPr>
        <p:spPr>
          <a:xfrm>
            <a:off x="179512" y="411510"/>
            <a:ext cx="8435280" cy="742950"/>
          </a:xfrm>
        </p:spPr>
        <p:txBody>
          <a:bodyPr>
            <a:noAutofit/>
          </a:bodyPr>
          <a:lstStyle/>
          <a:p>
            <a:r>
              <a:rPr lang="en-US" sz="3200" dirty="0"/>
              <a:t>Common Number Systems – Value of Digits in a Number</a:t>
            </a:r>
          </a:p>
        </p:txBody>
      </p:sp>
    </p:spTree>
    <p:extLst>
      <p:ext uri="{BB962C8B-B14F-4D97-AF65-F5344CB8AC3E}">
        <p14:creationId xmlns:p14="http://schemas.microsoft.com/office/powerpoint/2010/main" val="2288269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0090" y="1203598"/>
            <a:ext cx="9001000" cy="3693000"/>
          </a:xfrm>
        </p:spPr>
        <p:txBody>
          <a:bodyPr>
            <a:normAutofit fontScale="77500" lnSpcReduction="20000"/>
          </a:bodyPr>
          <a:lstStyle/>
          <a:p>
            <a:r>
              <a:rPr lang="en-US" dirty="0"/>
              <a:t>Decimal Number System is the one which is “</a:t>
            </a:r>
            <a:r>
              <a:rPr lang="en-US" dirty="0">
                <a:solidFill>
                  <a:schemeClr val="tx2"/>
                </a:solidFill>
              </a:rPr>
              <a:t>human preferred</a:t>
            </a:r>
            <a:r>
              <a:rPr lang="en-US" dirty="0"/>
              <a:t>” and the one we use “</a:t>
            </a:r>
            <a:r>
              <a:rPr lang="en-US" dirty="0">
                <a:solidFill>
                  <a:schemeClr val="tx2"/>
                </a:solidFill>
              </a:rPr>
              <a:t>in everyday life</a:t>
            </a:r>
            <a:r>
              <a:rPr lang="en-US" dirty="0"/>
              <a:t>.”</a:t>
            </a:r>
          </a:p>
          <a:p>
            <a:endParaRPr lang="en-US" dirty="0"/>
          </a:p>
          <a:p>
            <a:r>
              <a:rPr lang="en-US" dirty="0"/>
              <a:t>“</a:t>
            </a:r>
            <a:r>
              <a:rPr lang="en-US" dirty="0">
                <a:solidFill>
                  <a:schemeClr val="tx2"/>
                </a:solidFill>
              </a:rPr>
              <a:t>It has base 10 as it uses 10 digits (0 – 9)</a:t>
            </a:r>
            <a:r>
              <a:rPr lang="en-US" dirty="0"/>
              <a:t>.” The “</a:t>
            </a:r>
            <a:r>
              <a:rPr lang="en-US" dirty="0">
                <a:solidFill>
                  <a:schemeClr val="tx2"/>
                </a:solidFill>
              </a:rPr>
              <a:t>values of digits increase from right to left</a:t>
            </a:r>
            <a:r>
              <a:rPr lang="en-US" dirty="0"/>
              <a:t>:” 1s, 10s, 100s, 1000s, etc.</a:t>
            </a:r>
          </a:p>
          <a:p>
            <a:endParaRPr lang="en-US" dirty="0"/>
          </a:p>
          <a:p>
            <a:pPr>
              <a:spcAft>
                <a:spcPts val="300"/>
              </a:spcAft>
            </a:pPr>
            <a:r>
              <a:rPr lang="en-US" dirty="0"/>
              <a:t>“</a:t>
            </a:r>
            <a:r>
              <a:rPr lang="en-US" dirty="0">
                <a:solidFill>
                  <a:schemeClr val="tx2"/>
                </a:solidFill>
              </a:rPr>
              <a:t>Each successive position represents a specific power of base 10</a:t>
            </a:r>
            <a:r>
              <a:rPr lang="en-US" dirty="0"/>
              <a:t>.” Take 1234 as an example. It has 4 in ones position, 3 in tens position, 2 in hundreds position, and 1 in thousands position and could be expressed as:</a:t>
            </a:r>
          </a:p>
          <a:p>
            <a:pPr marL="274320" lvl="1" indent="0">
              <a:buNone/>
            </a:pPr>
            <a:r>
              <a:rPr lang="en-US" dirty="0">
                <a:solidFill>
                  <a:schemeClr val="tx2"/>
                </a:solidFill>
              </a:rPr>
              <a:t>1234 = (1 x 10</a:t>
            </a:r>
            <a:r>
              <a:rPr lang="en-US" baseline="30000" dirty="0">
                <a:solidFill>
                  <a:schemeClr val="tx2"/>
                </a:solidFill>
              </a:rPr>
              <a:t>3</a:t>
            </a:r>
            <a:r>
              <a:rPr lang="en-US" dirty="0">
                <a:solidFill>
                  <a:schemeClr val="tx2"/>
                </a:solidFill>
              </a:rPr>
              <a:t>) + (2 x 10</a:t>
            </a:r>
            <a:r>
              <a:rPr lang="en-US" baseline="30000" dirty="0">
                <a:solidFill>
                  <a:schemeClr val="tx2"/>
                </a:solidFill>
              </a:rPr>
              <a:t>2</a:t>
            </a:r>
            <a:r>
              <a:rPr lang="en-US" dirty="0">
                <a:solidFill>
                  <a:schemeClr val="tx2"/>
                </a:solidFill>
              </a:rPr>
              <a:t>) + (3 x 10</a:t>
            </a:r>
            <a:r>
              <a:rPr lang="en-US" baseline="30000" dirty="0">
                <a:solidFill>
                  <a:schemeClr val="tx2"/>
                </a:solidFill>
              </a:rPr>
              <a:t>1</a:t>
            </a:r>
            <a:r>
              <a:rPr lang="en-US" dirty="0">
                <a:solidFill>
                  <a:schemeClr val="tx2"/>
                </a:solidFill>
              </a:rPr>
              <a:t>) + (4 x 10</a:t>
            </a:r>
            <a:r>
              <a:rPr lang="en-US" baseline="30000" dirty="0">
                <a:solidFill>
                  <a:schemeClr val="tx2"/>
                </a:solidFill>
              </a:rPr>
              <a:t>0</a:t>
            </a:r>
            <a:r>
              <a:rPr lang="en-US" dirty="0">
                <a:solidFill>
                  <a:schemeClr val="tx2"/>
                </a:solidFill>
              </a:rPr>
              <a:t>) </a:t>
            </a:r>
          </a:p>
          <a:p>
            <a:pPr marL="274320" lvl="1" indent="0">
              <a:buNone/>
            </a:pPr>
            <a:r>
              <a:rPr lang="en-US" dirty="0">
                <a:solidFill>
                  <a:schemeClr val="tx2"/>
                </a:solidFill>
              </a:rPr>
              <a:t>         = (1 x 1000) + (2 x 100) + (3 x 10) + (4 x 1)</a:t>
            </a:r>
          </a:p>
          <a:p>
            <a:endParaRPr lang="en-US" dirty="0"/>
          </a:p>
          <a:p>
            <a:endParaRPr lang="en-US" dirty="0"/>
          </a:p>
          <a:p>
            <a:endParaRPr lang="en-US" dirty="0"/>
          </a:p>
          <a:p>
            <a:endParaRPr lang="en-US" dirty="0"/>
          </a:p>
        </p:txBody>
      </p:sp>
      <p:sp>
        <p:nvSpPr>
          <p:cNvPr id="7" name="Title 1"/>
          <p:cNvSpPr>
            <a:spLocks noGrp="1"/>
          </p:cNvSpPr>
          <p:nvPr>
            <p:ph type="title"/>
          </p:nvPr>
        </p:nvSpPr>
        <p:spPr>
          <a:xfrm>
            <a:off x="35496" y="339502"/>
            <a:ext cx="9150188" cy="742950"/>
          </a:xfrm>
        </p:spPr>
        <p:txBody>
          <a:bodyPr>
            <a:noAutofit/>
          </a:bodyPr>
          <a:lstStyle/>
          <a:p>
            <a:r>
              <a:rPr lang="en-US" sz="3200" dirty="0"/>
              <a:t>Common Number Systems – Decimal Number System</a:t>
            </a:r>
          </a:p>
        </p:txBody>
      </p:sp>
    </p:spTree>
    <p:extLst>
      <p:ext uri="{BB962C8B-B14F-4D97-AF65-F5344CB8AC3E}">
        <p14:creationId xmlns:p14="http://schemas.microsoft.com/office/powerpoint/2010/main" val="3786959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203598"/>
            <a:ext cx="8690628" cy="3693000"/>
          </a:xfrm>
        </p:spPr>
        <p:txBody>
          <a:bodyPr>
            <a:noAutofit/>
          </a:bodyPr>
          <a:lstStyle/>
          <a:p>
            <a:r>
              <a:rPr lang="en-US" sz="1800" dirty="0"/>
              <a:t>Binary number system is “</a:t>
            </a:r>
            <a:r>
              <a:rPr lang="en-US" sz="1800" dirty="0">
                <a:solidFill>
                  <a:schemeClr val="tx2"/>
                </a:solidFill>
              </a:rPr>
              <a:t>the one that a computer or machine understands</a:t>
            </a:r>
            <a:r>
              <a:rPr lang="en-US" sz="1800" dirty="0"/>
              <a:t>.”</a:t>
            </a:r>
          </a:p>
          <a:p>
            <a:endParaRPr lang="en-US" sz="1800" dirty="0"/>
          </a:p>
          <a:p>
            <a:r>
              <a:rPr lang="en-US" sz="1800" dirty="0"/>
              <a:t>It uses only two digits: 0 and 1, which means “</a:t>
            </a:r>
            <a:r>
              <a:rPr lang="en-US" sz="1800" dirty="0">
                <a:solidFill>
                  <a:schemeClr val="tx2"/>
                </a:solidFill>
              </a:rPr>
              <a:t>its base is 2</a:t>
            </a:r>
            <a:r>
              <a:rPr lang="en-US" sz="1800" dirty="0"/>
              <a:t>” (or it’s a Base 2 number system.)</a:t>
            </a:r>
          </a:p>
          <a:p>
            <a:endParaRPr lang="en-US" sz="1800" dirty="0"/>
          </a:p>
          <a:p>
            <a:r>
              <a:rPr lang="en-US" sz="1800" dirty="0"/>
              <a:t>Like Decimal, “</a:t>
            </a:r>
            <a:r>
              <a:rPr lang="en-US" sz="1800" dirty="0">
                <a:solidFill>
                  <a:schemeClr val="tx2"/>
                </a:solidFill>
              </a:rPr>
              <a:t>the values of digits increase from right to left</a:t>
            </a:r>
            <a:r>
              <a:rPr lang="en-US" sz="1800" dirty="0"/>
              <a:t>” and “</a:t>
            </a:r>
            <a:r>
              <a:rPr lang="en-US" sz="1800" dirty="0">
                <a:solidFill>
                  <a:schemeClr val="tx2"/>
                </a:solidFill>
              </a:rPr>
              <a:t>each successive position represents a specific power of base</a:t>
            </a:r>
            <a:r>
              <a:rPr lang="en-US" sz="1800" dirty="0"/>
              <a:t>” (which is 2 in this case.)</a:t>
            </a:r>
          </a:p>
          <a:p>
            <a:endParaRPr lang="en-US" sz="1800" dirty="0"/>
          </a:p>
          <a:p>
            <a:pPr>
              <a:spcAft>
                <a:spcPts val="300"/>
              </a:spcAft>
            </a:pPr>
            <a:r>
              <a:rPr lang="en-US" sz="1800" dirty="0"/>
              <a:t>Take (1001)</a:t>
            </a:r>
            <a:r>
              <a:rPr lang="en-US" sz="1100" dirty="0"/>
              <a:t>2</a:t>
            </a:r>
            <a:r>
              <a:rPr lang="en-US" sz="1800" dirty="0"/>
              <a:t> as a binary number example. It could be expressed as:</a:t>
            </a:r>
          </a:p>
          <a:p>
            <a:pPr marL="274320" lvl="1" indent="0">
              <a:buNone/>
            </a:pPr>
            <a:r>
              <a:rPr lang="en-US" sz="1800" dirty="0">
                <a:solidFill>
                  <a:schemeClr val="tx2"/>
                </a:solidFill>
              </a:rPr>
              <a:t>(1001)</a:t>
            </a:r>
            <a:r>
              <a:rPr lang="en-US" sz="1100" dirty="0">
                <a:solidFill>
                  <a:schemeClr val="tx2"/>
                </a:solidFill>
              </a:rPr>
              <a:t>2</a:t>
            </a:r>
            <a:r>
              <a:rPr lang="en-US" sz="1800" dirty="0">
                <a:solidFill>
                  <a:schemeClr val="tx2"/>
                </a:solidFill>
              </a:rPr>
              <a:t> = (1 x 2</a:t>
            </a:r>
            <a:r>
              <a:rPr lang="en-US" sz="1800" baseline="30000" dirty="0">
                <a:solidFill>
                  <a:schemeClr val="tx2"/>
                </a:solidFill>
              </a:rPr>
              <a:t>3</a:t>
            </a:r>
            <a:r>
              <a:rPr lang="en-US" sz="1800" dirty="0">
                <a:solidFill>
                  <a:schemeClr val="tx2"/>
                </a:solidFill>
              </a:rPr>
              <a:t>) + (0 x 2</a:t>
            </a:r>
            <a:r>
              <a:rPr lang="en-US" sz="1800" baseline="30000" dirty="0">
                <a:solidFill>
                  <a:schemeClr val="tx2"/>
                </a:solidFill>
              </a:rPr>
              <a:t>2</a:t>
            </a:r>
            <a:r>
              <a:rPr lang="en-US" sz="1800" dirty="0">
                <a:solidFill>
                  <a:schemeClr val="tx2"/>
                </a:solidFill>
              </a:rPr>
              <a:t>) + (0 x 2</a:t>
            </a:r>
            <a:r>
              <a:rPr lang="en-US" sz="1800" baseline="30000" dirty="0">
                <a:solidFill>
                  <a:schemeClr val="tx2"/>
                </a:solidFill>
              </a:rPr>
              <a:t>1</a:t>
            </a:r>
            <a:r>
              <a:rPr lang="en-US" sz="1800" dirty="0">
                <a:solidFill>
                  <a:schemeClr val="tx2"/>
                </a:solidFill>
              </a:rPr>
              <a:t>) + (1 x 2</a:t>
            </a:r>
            <a:r>
              <a:rPr lang="en-US" sz="1800" baseline="30000" dirty="0">
                <a:solidFill>
                  <a:schemeClr val="tx2"/>
                </a:solidFill>
              </a:rPr>
              <a:t>0</a:t>
            </a:r>
            <a:r>
              <a:rPr lang="en-US" sz="1800" dirty="0">
                <a:solidFill>
                  <a:schemeClr val="tx2"/>
                </a:solidFill>
              </a:rPr>
              <a:t>) </a:t>
            </a:r>
          </a:p>
          <a:p>
            <a:pPr marL="274320" lvl="1" indent="0">
              <a:buNone/>
            </a:pPr>
            <a:r>
              <a:rPr lang="en-US" sz="1800" dirty="0">
                <a:solidFill>
                  <a:schemeClr val="tx2"/>
                </a:solidFill>
              </a:rPr>
              <a:t>             = (1 x 8) + (0 x 4) + (0 x 2) + (1 x 1) = (9)</a:t>
            </a:r>
            <a:r>
              <a:rPr lang="en-US" sz="1050" dirty="0">
                <a:solidFill>
                  <a:schemeClr val="tx2"/>
                </a:solidFill>
              </a:rPr>
              <a:t>10</a:t>
            </a:r>
          </a:p>
          <a:p>
            <a:endParaRPr lang="en-US" sz="1800" dirty="0"/>
          </a:p>
          <a:p>
            <a:endParaRPr lang="en-US" sz="1800" dirty="0"/>
          </a:p>
          <a:p>
            <a:endParaRPr lang="en-CA" sz="1800" dirty="0"/>
          </a:p>
        </p:txBody>
      </p:sp>
      <p:sp>
        <p:nvSpPr>
          <p:cNvPr id="7" name="Title 1"/>
          <p:cNvSpPr>
            <a:spLocks noGrp="1"/>
          </p:cNvSpPr>
          <p:nvPr>
            <p:ph type="title"/>
          </p:nvPr>
        </p:nvSpPr>
        <p:spPr>
          <a:xfrm>
            <a:off x="467544" y="491584"/>
            <a:ext cx="8229600" cy="742950"/>
          </a:xfrm>
        </p:spPr>
        <p:txBody>
          <a:bodyPr>
            <a:noAutofit/>
          </a:bodyPr>
          <a:lstStyle/>
          <a:p>
            <a:r>
              <a:rPr lang="en-US" sz="2800" dirty="0"/>
              <a:t>Binary number system </a:t>
            </a:r>
            <a:br>
              <a:rPr lang="en-US" sz="2800" dirty="0"/>
            </a:br>
            <a:endParaRPr lang="en-US" sz="2800" dirty="0"/>
          </a:p>
        </p:txBody>
      </p:sp>
    </p:spTree>
    <p:extLst>
      <p:ext uri="{BB962C8B-B14F-4D97-AF65-F5344CB8AC3E}">
        <p14:creationId xmlns:p14="http://schemas.microsoft.com/office/powerpoint/2010/main" val="3759362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 (Cont’d)</a:t>
            </a:r>
          </a:p>
        </p:txBody>
      </p:sp>
      <p:sp>
        <p:nvSpPr>
          <p:cNvPr id="5" name="Content Placeholder 4"/>
          <p:cNvSpPr>
            <a:spLocks noGrp="1"/>
          </p:cNvSpPr>
          <p:nvPr>
            <p:ph idx="1"/>
          </p:nvPr>
        </p:nvSpPr>
        <p:spPr>
          <a:xfrm>
            <a:off x="971600" y="1200150"/>
            <a:ext cx="7715200" cy="3657600"/>
          </a:xfrm>
        </p:spPr>
        <p:txBody>
          <a:bodyPr>
            <a:normAutofit/>
          </a:bodyPr>
          <a:lstStyle/>
          <a:p>
            <a:pPr marL="0" indent="0">
              <a:buNone/>
            </a:pPr>
            <a:r>
              <a:rPr lang="en-CA" dirty="0"/>
              <a:t>Activities:</a:t>
            </a:r>
            <a:endParaRPr lang="en-US" dirty="0"/>
          </a:p>
          <a:p>
            <a:r>
              <a:rPr lang="en-US" dirty="0"/>
              <a:t>Need a calculator during today's lecture</a:t>
            </a:r>
          </a:p>
          <a:p>
            <a:r>
              <a:rPr lang="en-US" dirty="0"/>
              <a:t>Identify and solve an integer overflow bug.</a:t>
            </a:r>
          </a:p>
          <a:p>
            <a:r>
              <a:rPr lang="en-US" dirty="0"/>
              <a:t>Boolean logic: should you come to school today?</a:t>
            </a:r>
          </a:p>
          <a:p>
            <a:r>
              <a:rPr lang="en-US" dirty="0"/>
              <a:t>Work with </a:t>
            </a:r>
            <a:r>
              <a:rPr lang="en-US" dirty="0" err="1"/>
              <a:t>colours</a:t>
            </a:r>
            <a:r>
              <a:rPr lang="en-US" dirty="0"/>
              <a:t> in both Decimal and Hex RGB values.</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37" y="1275606"/>
            <a:ext cx="359863" cy="360040"/>
          </a:xfrm>
          <a:prstGeom prst="rect">
            <a:avLst/>
          </a:prstGeom>
        </p:spPr>
      </p:pic>
    </p:spTree>
    <p:extLst>
      <p:ext uri="{BB962C8B-B14F-4D97-AF65-F5344CB8AC3E}">
        <p14:creationId xmlns:p14="http://schemas.microsoft.com/office/powerpoint/2010/main" val="4027366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203598"/>
            <a:ext cx="8690628" cy="3693000"/>
          </a:xfrm>
        </p:spPr>
        <p:txBody>
          <a:bodyPr>
            <a:noAutofit/>
          </a:bodyPr>
          <a:lstStyle/>
          <a:p>
            <a:r>
              <a:rPr lang="en-US" sz="2000" dirty="0"/>
              <a:t>“</a:t>
            </a:r>
            <a:r>
              <a:rPr lang="en-US" sz="2000" dirty="0">
                <a:solidFill>
                  <a:schemeClr val="tx2"/>
                </a:solidFill>
              </a:rPr>
              <a:t>All data transfer, storage, and processing done by a microcomputer is performed digitally using binary</a:t>
            </a:r>
            <a:r>
              <a:rPr lang="en-US" sz="2000" dirty="0"/>
              <a:t>” (base 2) codes.</a:t>
            </a:r>
          </a:p>
          <a:p>
            <a:endParaRPr lang="en-US" sz="2000" dirty="0"/>
          </a:p>
          <a:p>
            <a:r>
              <a:rPr lang="en-US" sz="2000" dirty="0"/>
              <a:t>This binary system “</a:t>
            </a:r>
            <a:r>
              <a:rPr lang="en-US" sz="2000" dirty="0">
                <a:solidFill>
                  <a:schemeClr val="tx2"/>
                </a:solidFill>
              </a:rPr>
              <a:t>translates every character entered in the computer into a set of 1's and 0's</a:t>
            </a:r>
            <a:r>
              <a:rPr lang="en-US" sz="2000" dirty="0"/>
              <a:t>.” As an example, computer represents the letter ‘A’ as 1000001 (or the code 65 in decimal.)</a:t>
            </a:r>
          </a:p>
          <a:p>
            <a:endParaRPr lang="en-US" sz="2000" dirty="0"/>
          </a:p>
          <a:p>
            <a:r>
              <a:rPr lang="en-US" sz="2000" dirty="0"/>
              <a:t>The advantage of binary coding over other methods is that “</a:t>
            </a:r>
            <a:r>
              <a:rPr lang="en-US" sz="2000" dirty="0">
                <a:solidFill>
                  <a:schemeClr val="tx2"/>
                </a:solidFill>
              </a:rPr>
              <a:t>a sequence of only two possible states is required to represent a character in the electronic circuits of the computer</a:t>
            </a:r>
            <a:r>
              <a:rPr lang="en-US" sz="2000" dirty="0"/>
              <a:t>.” Therefore, the smallest piece of information that needs to be stored in memory is a single binary digit.</a:t>
            </a:r>
          </a:p>
        </p:txBody>
      </p:sp>
      <p:sp>
        <p:nvSpPr>
          <p:cNvPr id="7" name="Title 1"/>
          <p:cNvSpPr>
            <a:spLocks noGrp="1"/>
          </p:cNvSpPr>
          <p:nvPr>
            <p:ph type="title"/>
          </p:nvPr>
        </p:nvSpPr>
        <p:spPr>
          <a:xfrm>
            <a:off x="467544" y="339502"/>
            <a:ext cx="8229600" cy="742950"/>
          </a:xfrm>
        </p:spPr>
        <p:txBody>
          <a:bodyPr>
            <a:noAutofit/>
          </a:bodyPr>
          <a:lstStyle/>
          <a:p>
            <a:r>
              <a:rPr lang="en-US" sz="2800" dirty="0"/>
              <a:t>Importance of Binary number system </a:t>
            </a:r>
          </a:p>
        </p:txBody>
      </p:sp>
    </p:spTree>
    <p:extLst>
      <p:ext uri="{BB962C8B-B14F-4D97-AF65-F5344CB8AC3E}">
        <p14:creationId xmlns:p14="http://schemas.microsoft.com/office/powerpoint/2010/main" val="1580265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37030" y="1085323"/>
            <a:ext cx="8690628" cy="3693000"/>
          </a:xfrm>
        </p:spPr>
        <p:txBody>
          <a:bodyPr>
            <a:noAutofit/>
          </a:bodyPr>
          <a:lstStyle/>
          <a:p>
            <a:r>
              <a:rPr lang="en-US" sz="2200" dirty="0"/>
              <a:t>A single binary digit is called a “</a:t>
            </a:r>
            <a:r>
              <a:rPr lang="en-US" sz="2200" dirty="0">
                <a:solidFill>
                  <a:schemeClr val="tx2"/>
                </a:solidFill>
              </a:rPr>
              <a:t>bit</a:t>
            </a:r>
            <a:r>
              <a:rPr lang="en-US" sz="2200" dirty="0"/>
              <a:t>.” Different groupings of bits are used to represent different characters. A collection of eight bits is called a “</a:t>
            </a:r>
            <a:r>
              <a:rPr lang="en-US" sz="2200" dirty="0">
                <a:solidFill>
                  <a:schemeClr val="tx2"/>
                </a:solidFill>
              </a:rPr>
              <a:t>byte</a:t>
            </a:r>
            <a:r>
              <a:rPr lang="en-US" sz="2200" dirty="0"/>
              <a:t>.”</a:t>
            </a:r>
          </a:p>
          <a:p>
            <a:endParaRPr lang="en-US" sz="2200" dirty="0"/>
          </a:p>
          <a:p>
            <a:r>
              <a:rPr lang="en-US" sz="2200" dirty="0"/>
              <a:t>“</a:t>
            </a:r>
            <a:r>
              <a:rPr lang="en-US" sz="2200" dirty="0">
                <a:solidFill>
                  <a:schemeClr val="tx2"/>
                </a:solidFill>
              </a:rPr>
              <a:t>One byte can represent any of 256 characters</a:t>
            </a:r>
            <a:r>
              <a:rPr lang="en-US" sz="2200" dirty="0"/>
              <a:t>” (2</a:t>
            </a:r>
            <a:r>
              <a:rPr lang="en-US" sz="2200" baseline="30000" dirty="0"/>
              <a:t>8</a:t>
            </a:r>
            <a:r>
              <a:rPr lang="en-US" sz="2200" dirty="0"/>
              <a:t> =256). As an example, the word "bit" would require a total of three bytes of memory, one byte for each character in the word.</a:t>
            </a:r>
          </a:p>
          <a:p>
            <a:endParaRPr lang="en-US" sz="2200" dirty="0"/>
          </a:p>
          <a:p>
            <a:r>
              <a:rPr lang="en-US" sz="2200" dirty="0"/>
              <a:t>Since we are primarily concerned with how many characters the memory of a computer can hold, “</a:t>
            </a:r>
            <a:r>
              <a:rPr lang="en-US" sz="2200" dirty="0">
                <a:solidFill>
                  <a:schemeClr val="tx2"/>
                </a:solidFill>
              </a:rPr>
              <a:t>memory size is referred to in units of bytes</a:t>
            </a:r>
            <a:r>
              <a:rPr lang="en-US" sz="2200" dirty="0"/>
              <a:t>.”</a:t>
            </a:r>
          </a:p>
        </p:txBody>
      </p:sp>
      <p:sp>
        <p:nvSpPr>
          <p:cNvPr id="7" name="Title 1"/>
          <p:cNvSpPr>
            <a:spLocks noGrp="1"/>
          </p:cNvSpPr>
          <p:nvPr>
            <p:ph type="title"/>
          </p:nvPr>
        </p:nvSpPr>
        <p:spPr>
          <a:xfrm>
            <a:off x="467544" y="339502"/>
            <a:ext cx="8229600" cy="742950"/>
          </a:xfrm>
        </p:spPr>
        <p:txBody>
          <a:bodyPr>
            <a:noAutofit/>
          </a:bodyPr>
          <a:lstStyle/>
          <a:p>
            <a:r>
              <a:rPr lang="en-US" sz="2800" dirty="0"/>
              <a:t>Importance of Binary number system (Cont’d)</a:t>
            </a:r>
          </a:p>
        </p:txBody>
      </p:sp>
    </p:spTree>
    <p:extLst>
      <p:ext uri="{BB962C8B-B14F-4D97-AF65-F5344CB8AC3E}">
        <p14:creationId xmlns:p14="http://schemas.microsoft.com/office/powerpoint/2010/main" val="1194460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5022" y="1131590"/>
            <a:ext cx="8690628" cy="3693000"/>
          </a:xfrm>
        </p:spPr>
        <p:txBody>
          <a:bodyPr>
            <a:noAutofit/>
          </a:bodyPr>
          <a:lstStyle/>
          <a:p>
            <a:r>
              <a:rPr lang="en-US" sz="1800" dirty="0"/>
              <a:t>In binary arithmetic, the power of 2 that is closest to 1000 is 2</a:t>
            </a:r>
            <a:r>
              <a:rPr lang="en-US" sz="1800" baseline="30000" dirty="0"/>
              <a:t>10</a:t>
            </a:r>
            <a:r>
              <a:rPr lang="en-US" sz="1800" dirty="0"/>
              <a:t> (2</a:t>
            </a:r>
            <a:r>
              <a:rPr lang="en-US" sz="1800" baseline="30000" dirty="0"/>
              <a:t>10</a:t>
            </a:r>
            <a:r>
              <a:rPr lang="en-US" sz="1800" dirty="0"/>
              <a:t> = 1024). Therefore, “</a:t>
            </a:r>
            <a:r>
              <a:rPr lang="en-US" sz="1800" dirty="0">
                <a:solidFill>
                  <a:schemeClr val="tx2"/>
                </a:solidFill>
              </a:rPr>
              <a:t>in computer jargon, the prefix kilo stands for 1024</a:t>
            </a:r>
            <a:r>
              <a:rPr lang="en-US" sz="1800" dirty="0"/>
              <a:t>.” Frequently, the word kilobyte is abbreviated “</a:t>
            </a:r>
            <a:r>
              <a:rPr lang="en-US" sz="1800" dirty="0">
                <a:solidFill>
                  <a:schemeClr val="tx2"/>
                </a:solidFill>
              </a:rPr>
              <a:t>kB</a:t>
            </a:r>
            <a:r>
              <a:rPr lang="en-US" sz="1800" dirty="0"/>
              <a:t>”. (Note the “k” is lower case because “K” in metric is reserved for the Kelvin temperature scale.)</a:t>
            </a:r>
          </a:p>
          <a:p>
            <a:r>
              <a:rPr lang="en-US" sz="1800" dirty="0"/>
              <a:t>a chip with 256kB of RAM can store 262,144 characters in memory </a:t>
            </a:r>
            <a:br>
              <a:rPr lang="en-US" sz="1800" dirty="0"/>
            </a:br>
            <a:r>
              <a:rPr lang="en-US" sz="1800" dirty="0"/>
              <a:t>(256 X 1024 = 262,144).</a:t>
            </a:r>
          </a:p>
          <a:p>
            <a:r>
              <a:rPr lang="en-CA" sz="1800" dirty="0"/>
              <a:t>eLearning: </a:t>
            </a:r>
            <a:r>
              <a:rPr lang="en-CA" sz="1800" dirty="0">
                <a:hlinkClick r:id="rId3"/>
              </a:rPr>
              <a:t>binary and bits</a:t>
            </a:r>
            <a:r>
              <a:rPr lang="en-CA" sz="1800" dirty="0"/>
              <a:t>, </a:t>
            </a:r>
            <a:r>
              <a:rPr lang="en-CA" sz="1800" dirty="0">
                <a:hlinkClick r:id="rId4"/>
              </a:rPr>
              <a:t>binary numbers</a:t>
            </a:r>
            <a:endParaRPr lang="en-CA" sz="1800" dirty="0"/>
          </a:p>
          <a:p>
            <a:pPr lvl="1"/>
            <a:r>
              <a:rPr lang="en-CA" sz="1400" dirty="0">
                <a:solidFill>
                  <a:srgbClr val="000000"/>
                </a:solidFill>
                <a:latin typeface="Arial" panose="020B0604020202020204" pitchFamily="34" charset="0"/>
                <a:hlinkClick r:id="rId5">
                  <a:extLst>
                    <a:ext uri="{A12FA001-AC4F-418D-AE19-62706E023703}">
                      <ahyp:hlinkClr xmlns:ahyp="http://schemas.microsoft.com/office/drawing/2018/hyperlinkcolor" val="tx"/>
                    </a:ext>
                  </a:extLst>
                </a:hlinkClick>
              </a:rPr>
              <a:t>eLearning Tutorials</a:t>
            </a:r>
            <a:r>
              <a:rPr lang="en-CA" sz="1400" dirty="0">
                <a:solidFill>
                  <a:srgbClr val="000000"/>
                </a:solidFill>
                <a:latin typeface="Arial" panose="020B0604020202020204" pitchFamily="34" charset="0"/>
              </a:rPr>
              <a:t> </a:t>
            </a:r>
            <a:r>
              <a:rPr lang="en-CA" sz="1400" dirty="0">
                <a:solidFill>
                  <a:srgbClr val="000000"/>
                </a:solidFill>
                <a:latin typeface="Arial" panose="020B0604020202020204" pitchFamily="34" charset="0"/>
                <a:hlinkClick r:id="rId6">
                  <a:extLst>
                    <a:ext uri="{A12FA001-AC4F-418D-AE19-62706E023703}">
                      <ahyp:hlinkClr xmlns:ahyp="http://schemas.microsoft.com/office/drawing/2018/hyperlinkcolor" val="tx"/>
                    </a:ext>
                  </a:extLst>
                </a:hlinkClick>
              </a:rPr>
              <a:t>Login</a:t>
            </a:r>
            <a:r>
              <a:rPr lang="en-CA" sz="1400" dirty="0">
                <a:solidFill>
                  <a:srgbClr val="000000"/>
                </a:solidFill>
                <a:latin typeface="Arial" panose="020B0604020202020204" pitchFamily="34" charset="0"/>
              </a:rPr>
              <a:t> needs your Seneca credentials </a:t>
            </a:r>
            <a:r>
              <a:rPr lang="en-CA" sz="1400" i="1" dirty="0">
                <a:solidFill>
                  <a:srgbClr val="000000"/>
                </a:solidFill>
                <a:latin typeface="Arial" panose="020B0604020202020204" pitchFamily="34" charset="0"/>
              </a:rPr>
              <a:t>and</a:t>
            </a:r>
            <a:r>
              <a:rPr lang="en-CA" sz="1400" dirty="0">
                <a:solidFill>
                  <a:srgbClr val="000000"/>
                </a:solidFill>
                <a:latin typeface="Arial" panose="020B0604020202020204" pitchFamily="34" charset="0"/>
              </a:rPr>
              <a:t> a LinkedIn account since LinkedIn bought Lynda</a:t>
            </a:r>
            <a:endParaRPr lang="en-US" sz="1400" dirty="0"/>
          </a:p>
          <a:p>
            <a:endParaRPr lang="en-US" sz="2400" dirty="0"/>
          </a:p>
          <a:p>
            <a:endParaRPr lang="en-US" sz="1800" dirty="0"/>
          </a:p>
          <a:p>
            <a:endParaRPr lang="en-US" sz="1800" dirty="0"/>
          </a:p>
          <a:p>
            <a:endParaRPr lang="en-US" sz="1800" dirty="0"/>
          </a:p>
          <a:p>
            <a:endParaRPr lang="en-US" sz="1800" dirty="0"/>
          </a:p>
          <a:p>
            <a:endParaRPr lang="en-CA" sz="1800" dirty="0"/>
          </a:p>
        </p:txBody>
      </p:sp>
      <p:sp>
        <p:nvSpPr>
          <p:cNvPr id="7" name="Title 1"/>
          <p:cNvSpPr>
            <a:spLocks noGrp="1"/>
          </p:cNvSpPr>
          <p:nvPr>
            <p:ph type="title"/>
          </p:nvPr>
        </p:nvSpPr>
        <p:spPr>
          <a:xfrm>
            <a:off x="323528" y="267494"/>
            <a:ext cx="8229600" cy="742950"/>
          </a:xfrm>
        </p:spPr>
        <p:txBody>
          <a:bodyPr>
            <a:noAutofit/>
          </a:bodyPr>
          <a:lstStyle/>
          <a:p>
            <a:r>
              <a:rPr lang="en-US" sz="2800" dirty="0"/>
              <a:t>Importance of Binary number system (Cont’d), and How to convert from Decimal to Binary and vice versa</a:t>
            </a:r>
          </a:p>
        </p:txBody>
      </p:sp>
    </p:spTree>
    <p:extLst>
      <p:ext uri="{BB962C8B-B14F-4D97-AF65-F5344CB8AC3E}">
        <p14:creationId xmlns:p14="http://schemas.microsoft.com/office/powerpoint/2010/main" val="1358559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457200" y="339502"/>
            <a:ext cx="8229600" cy="742950"/>
          </a:xfrm>
        </p:spPr>
        <p:txBody>
          <a:bodyPr>
            <a:noAutofit/>
          </a:bodyPr>
          <a:lstStyle/>
          <a:p>
            <a:r>
              <a:rPr lang="en-US" sz="2800" dirty="0"/>
              <a:t>Hexadecimal number system, its Importance, and How to convert from Hexadecimal to Binary and vice versa</a:t>
            </a:r>
          </a:p>
        </p:txBody>
      </p:sp>
    </p:spTree>
    <p:extLst>
      <p:ext uri="{BB962C8B-B14F-4D97-AF65-F5344CB8AC3E}">
        <p14:creationId xmlns:p14="http://schemas.microsoft.com/office/powerpoint/2010/main" val="1789706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203598"/>
            <a:ext cx="8690628" cy="3693000"/>
          </a:xfrm>
        </p:spPr>
        <p:txBody>
          <a:bodyPr>
            <a:noAutofit/>
          </a:bodyPr>
          <a:lstStyle/>
          <a:p>
            <a:r>
              <a:rPr lang="en-US" sz="1800" dirty="0"/>
              <a:t>Hexadecimal (or base 16 number system) uses “</a:t>
            </a:r>
            <a:r>
              <a:rPr lang="en-US" sz="1800" dirty="0">
                <a:solidFill>
                  <a:schemeClr val="tx2"/>
                </a:solidFill>
              </a:rPr>
              <a:t>16 digits: 0 to 9, and A to F</a:t>
            </a:r>
            <a:r>
              <a:rPr lang="en-US" sz="1800" dirty="0"/>
              <a:t>.” Letters A to F represent digits starting from 10 (A = 10, B = 11, C = 12, D = 13, E = 14, F = 15.)</a:t>
            </a:r>
          </a:p>
          <a:p>
            <a:endParaRPr lang="en-US" sz="1800" dirty="0"/>
          </a:p>
          <a:p>
            <a:r>
              <a:rPr lang="en-US" sz="1800" dirty="0"/>
              <a:t>Like other number systems, “</a:t>
            </a:r>
            <a:r>
              <a:rPr lang="en-US" sz="1800" dirty="0">
                <a:solidFill>
                  <a:schemeClr val="tx2"/>
                </a:solidFill>
              </a:rPr>
              <a:t>the values of digits increase from right to left</a:t>
            </a:r>
            <a:r>
              <a:rPr lang="en-US" sz="1800" dirty="0"/>
              <a:t>” and “</a:t>
            </a:r>
            <a:r>
              <a:rPr lang="en-US" sz="1800" dirty="0">
                <a:solidFill>
                  <a:schemeClr val="tx2"/>
                </a:solidFill>
              </a:rPr>
              <a:t>each successive position represents a specific power of base</a:t>
            </a:r>
            <a:r>
              <a:rPr lang="en-US" sz="1800" dirty="0"/>
              <a:t>” (which is 16 in this case.)</a:t>
            </a:r>
          </a:p>
          <a:p>
            <a:endParaRPr lang="en-US" sz="1800" dirty="0"/>
          </a:p>
          <a:p>
            <a:pPr>
              <a:spcAft>
                <a:spcPts val="300"/>
              </a:spcAft>
            </a:pPr>
            <a:r>
              <a:rPr lang="en-US" sz="1800" dirty="0"/>
              <a:t>Take (19FD)</a:t>
            </a:r>
            <a:r>
              <a:rPr lang="en-US" sz="1800" baseline="-25000" dirty="0"/>
              <a:t>16</a:t>
            </a:r>
            <a:r>
              <a:rPr lang="en-US" sz="1800" dirty="0"/>
              <a:t> as a hexadecimal number example. It could be expressed as:</a:t>
            </a:r>
          </a:p>
          <a:p>
            <a:pPr marL="274320" lvl="1" indent="0">
              <a:buNone/>
            </a:pPr>
            <a:r>
              <a:rPr lang="en-US" sz="1800" dirty="0">
                <a:solidFill>
                  <a:schemeClr val="tx2"/>
                </a:solidFill>
              </a:rPr>
              <a:t>(19FD)</a:t>
            </a:r>
            <a:r>
              <a:rPr lang="en-US" sz="1100" dirty="0">
                <a:solidFill>
                  <a:schemeClr val="tx2"/>
                </a:solidFill>
              </a:rPr>
              <a:t>16</a:t>
            </a:r>
            <a:r>
              <a:rPr lang="en-US" sz="1800" dirty="0">
                <a:solidFill>
                  <a:schemeClr val="tx2"/>
                </a:solidFill>
              </a:rPr>
              <a:t> = ((1 x 16</a:t>
            </a:r>
            <a:r>
              <a:rPr lang="en-US" sz="1800" baseline="30000" dirty="0">
                <a:solidFill>
                  <a:schemeClr val="tx2"/>
                </a:solidFill>
              </a:rPr>
              <a:t>3</a:t>
            </a:r>
            <a:r>
              <a:rPr lang="en-US" sz="1800" dirty="0">
                <a:solidFill>
                  <a:schemeClr val="tx2"/>
                </a:solidFill>
              </a:rPr>
              <a:t>) + (9 x 16</a:t>
            </a:r>
            <a:r>
              <a:rPr lang="en-US" sz="1800" baseline="30000" dirty="0">
                <a:solidFill>
                  <a:schemeClr val="tx2"/>
                </a:solidFill>
              </a:rPr>
              <a:t>2</a:t>
            </a:r>
            <a:r>
              <a:rPr lang="en-US" sz="1800" dirty="0">
                <a:solidFill>
                  <a:schemeClr val="tx2"/>
                </a:solidFill>
              </a:rPr>
              <a:t>) + (F x 16</a:t>
            </a:r>
            <a:r>
              <a:rPr lang="en-US" sz="1800" baseline="30000" dirty="0">
                <a:solidFill>
                  <a:schemeClr val="tx2"/>
                </a:solidFill>
              </a:rPr>
              <a:t>1</a:t>
            </a:r>
            <a:r>
              <a:rPr lang="en-US" sz="1800" dirty="0">
                <a:solidFill>
                  <a:schemeClr val="tx2"/>
                </a:solidFill>
              </a:rPr>
              <a:t>) + (D x 16</a:t>
            </a:r>
            <a:r>
              <a:rPr lang="en-US" sz="1800" baseline="30000" dirty="0">
                <a:solidFill>
                  <a:schemeClr val="tx2"/>
                </a:solidFill>
              </a:rPr>
              <a:t>0</a:t>
            </a:r>
            <a:r>
              <a:rPr lang="en-US" sz="1800" dirty="0">
                <a:solidFill>
                  <a:schemeClr val="tx2"/>
                </a:solidFill>
              </a:rPr>
              <a:t>))</a:t>
            </a:r>
          </a:p>
          <a:p>
            <a:pPr marL="274320" lvl="1" indent="0">
              <a:buNone/>
            </a:pPr>
            <a:r>
              <a:rPr lang="en-US" sz="1800" dirty="0">
                <a:solidFill>
                  <a:schemeClr val="tx2"/>
                </a:solidFill>
              </a:rPr>
              <a:t>               = (1 x 4096) + (9 x 256) + (15 x 16) + (13 x 1) = (6653)</a:t>
            </a:r>
            <a:r>
              <a:rPr lang="en-US" sz="1050" dirty="0">
                <a:solidFill>
                  <a:schemeClr val="tx2"/>
                </a:solidFill>
              </a:rPr>
              <a:t>10</a:t>
            </a:r>
          </a:p>
        </p:txBody>
      </p:sp>
      <p:sp>
        <p:nvSpPr>
          <p:cNvPr id="8" name="Title 1"/>
          <p:cNvSpPr>
            <a:spLocks noGrp="1"/>
          </p:cNvSpPr>
          <p:nvPr>
            <p:ph type="title"/>
          </p:nvPr>
        </p:nvSpPr>
        <p:spPr>
          <a:xfrm>
            <a:off x="457200" y="339502"/>
            <a:ext cx="8229600" cy="742950"/>
          </a:xfrm>
        </p:spPr>
        <p:txBody>
          <a:bodyPr>
            <a:noAutofit/>
          </a:bodyPr>
          <a:lstStyle/>
          <a:p>
            <a:r>
              <a:rPr lang="en-US" sz="2800" dirty="0"/>
              <a:t>Hexadecimal number system</a:t>
            </a:r>
          </a:p>
        </p:txBody>
      </p:sp>
    </p:spTree>
    <p:extLst>
      <p:ext uri="{BB962C8B-B14F-4D97-AF65-F5344CB8AC3E}">
        <p14:creationId xmlns:p14="http://schemas.microsoft.com/office/powerpoint/2010/main" val="3189502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0" y="267494"/>
            <a:ext cx="4572000" cy="1823070"/>
          </a:xfrm>
        </p:spPr>
        <p:txBody>
          <a:bodyPr>
            <a:normAutofit/>
          </a:bodyPr>
          <a:lstStyle/>
          <a:p>
            <a:pPr marL="0" lvl="0" indent="0" algn="ctr">
              <a:spcBef>
                <a:spcPts val="0"/>
              </a:spcBef>
              <a:buClr>
                <a:srgbClr val="FDA023"/>
              </a:buClr>
              <a:buNone/>
            </a:pPr>
            <a:r>
              <a:rPr lang="en-US" sz="3600" dirty="0">
                <a:solidFill>
                  <a:srgbClr val="465E9C"/>
                </a:solidFill>
                <a:latin typeface="Franklin Gothic Demi" pitchFamily="34" charset="0"/>
              </a:rPr>
              <a:t>Humans</a:t>
            </a:r>
            <a:endParaRPr lang="en-CA" sz="1900" dirty="0">
              <a:solidFill>
                <a:srgbClr val="465E9C"/>
              </a:solidFill>
              <a:latin typeface="Franklin Gothic Demi" pitchFamily="34" charset="0"/>
            </a:endParaRPr>
          </a:p>
          <a:p>
            <a:pPr marL="0" indent="0" algn="ctr">
              <a:spcBef>
                <a:spcPts val="0"/>
              </a:spcBef>
              <a:buNone/>
            </a:pPr>
            <a:r>
              <a:rPr lang="en-US" sz="3200" dirty="0"/>
              <a:t>Analog   Decimal</a:t>
            </a:r>
          </a:p>
        </p:txBody>
      </p:sp>
      <p:sp>
        <p:nvSpPr>
          <p:cNvPr id="6" name="Content Placeholder 5"/>
          <p:cNvSpPr>
            <a:spLocks noGrp="1"/>
          </p:cNvSpPr>
          <p:nvPr>
            <p:ph sz="quarter" idx="4"/>
          </p:nvPr>
        </p:nvSpPr>
        <p:spPr>
          <a:xfrm>
            <a:off x="4572000" y="267494"/>
            <a:ext cx="4572000" cy="1823070"/>
          </a:xfrm>
        </p:spPr>
        <p:txBody>
          <a:bodyPr>
            <a:normAutofit/>
          </a:bodyPr>
          <a:lstStyle/>
          <a:p>
            <a:pPr marL="0" indent="0" algn="ctr">
              <a:spcBef>
                <a:spcPts val="0"/>
              </a:spcBef>
              <a:buNone/>
            </a:pPr>
            <a:r>
              <a:rPr lang="en-US" sz="3600" dirty="0">
                <a:solidFill>
                  <a:srgbClr val="465E9C"/>
                </a:solidFill>
                <a:latin typeface="Franklin Gothic Demi" pitchFamily="34" charset="0"/>
              </a:rPr>
              <a:t>Computers</a:t>
            </a:r>
            <a:endParaRPr lang="en-US" sz="3200" dirty="0"/>
          </a:p>
          <a:p>
            <a:pPr marL="0" indent="0" algn="ctr">
              <a:spcBef>
                <a:spcPts val="0"/>
              </a:spcBef>
              <a:buNone/>
            </a:pPr>
            <a:r>
              <a:rPr lang="en-US" sz="3200" dirty="0"/>
              <a:t>Digital   Binary</a:t>
            </a:r>
          </a:p>
        </p:txBody>
      </p:sp>
      <p:sp>
        <p:nvSpPr>
          <p:cNvPr id="7" name="TextBox 6"/>
          <p:cNvSpPr txBox="1"/>
          <p:nvPr/>
        </p:nvSpPr>
        <p:spPr>
          <a:xfrm>
            <a:off x="1694540" y="4517707"/>
            <a:ext cx="6120680" cy="646331"/>
          </a:xfrm>
          <a:prstGeom prst="rect">
            <a:avLst/>
          </a:prstGeom>
          <a:noFill/>
        </p:spPr>
        <p:txBody>
          <a:bodyPr wrap="square" rtlCol="0">
            <a:spAutoFit/>
          </a:bodyPr>
          <a:lstStyle/>
          <a:p>
            <a:pPr algn="ctr"/>
            <a:r>
              <a:rPr lang="en-US" dirty="0"/>
              <a:t>See this URL for more on Analog vs Digital:</a:t>
            </a:r>
          </a:p>
          <a:p>
            <a:pPr algn="ctr"/>
            <a:r>
              <a:rPr lang="en-US" dirty="0">
                <a:hlinkClick r:id="rId3"/>
              </a:rPr>
              <a:t>https://chortle.ccsu.edu/java5/Notes/chap02/ch02_1.html</a:t>
            </a:r>
            <a:endParaRPr lang="en-CA" dirty="0"/>
          </a:p>
        </p:txBody>
      </p:sp>
      <p:pic>
        <p:nvPicPr>
          <p:cNvPr id="9" name="Picture 8">
            <a:extLst>
              <a:ext uri="{FF2B5EF4-FFF2-40B4-BE49-F238E27FC236}">
                <a16:creationId xmlns:a16="http://schemas.microsoft.com/office/drawing/2014/main" id="{4DEF5179-0D58-4E49-8DE0-2C351A31A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629" y="1491630"/>
            <a:ext cx="2118742" cy="2003593"/>
          </a:xfrm>
          <a:prstGeom prst="rect">
            <a:avLst/>
          </a:prstGeom>
        </p:spPr>
      </p:pic>
      <p:graphicFrame>
        <p:nvGraphicFramePr>
          <p:cNvPr id="14" name="Table 13">
            <a:extLst>
              <a:ext uri="{FF2B5EF4-FFF2-40B4-BE49-F238E27FC236}">
                <a16:creationId xmlns:a16="http://schemas.microsoft.com/office/drawing/2014/main" id="{15E1AD01-C25B-42C5-89E0-920DD859867D}"/>
              </a:ext>
            </a:extLst>
          </p:cNvPr>
          <p:cNvGraphicFramePr>
            <a:graphicFrameLocks noGrp="1"/>
          </p:cNvGraphicFramePr>
          <p:nvPr>
            <p:extLst>
              <p:ext uri="{D42A27DB-BD31-4B8C-83A1-F6EECF244321}">
                <p14:modId xmlns:p14="http://schemas.microsoft.com/office/powerpoint/2010/main" val="779739456"/>
              </p:ext>
            </p:extLst>
          </p:nvPr>
        </p:nvGraphicFramePr>
        <p:xfrm>
          <a:off x="4914000" y="1667389"/>
          <a:ext cx="3888000" cy="1828800"/>
        </p:xfrm>
        <a:graphic>
          <a:graphicData uri="http://schemas.openxmlformats.org/drawingml/2006/table">
            <a:tbl>
              <a:tblPr firstRow="1" bandRow="1">
                <a:tableStyleId>{073A0DAA-6AF3-43AB-8588-CEC1D06C72B9}</a:tableStyleId>
              </a:tblPr>
              <a:tblGrid>
                <a:gridCol w="432000">
                  <a:extLst>
                    <a:ext uri="{9D8B030D-6E8A-4147-A177-3AD203B41FA5}">
                      <a16:colId xmlns:a16="http://schemas.microsoft.com/office/drawing/2014/main" val="1074356498"/>
                    </a:ext>
                  </a:extLst>
                </a:gridCol>
                <a:gridCol w="432000">
                  <a:extLst>
                    <a:ext uri="{9D8B030D-6E8A-4147-A177-3AD203B41FA5}">
                      <a16:colId xmlns:a16="http://schemas.microsoft.com/office/drawing/2014/main" val="1940550798"/>
                    </a:ext>
                  </a:extLst>
                </a:gridCol>
                <a:gridCol w="432000">
                  <a:extLst>
                    <a:ext uri="{9D8B030D-6E8A-4147-A177-3AD203B41FA5}">
                      <a16:colId xmlns:a16="http://schemas.microsoft.com/office/drawing/2014/main" val="787009657"/>
                    </a:ext>
                  </a:extLst>
                </a:gridCol>
                <a:gridCol w="432000">
                  <a:extLst>
                    <a:ext uri="{9D8B030D-6E8A-4147-A177-3AD203B41FA5}">
                      <a16:colId xmlns:a16="http://schemas.microsoft.com/office/drawing/2014/main" val="454261403"/>
                    </a:ext>
                  </a:extLst>
                </a:gridCol>
                <a:gridCol w="432000">
                  <a:extLst>
                    <a:ext uri="{9D8B030D-6E8A-4147-A177-3AD203B41FA5}">
                      <a16:colId xmlns:a16="http://schemas.microsoft.com/office/drawing/2014/main" val="3903086153"/>
                    </a:ext>
                  </a:extLst>
                </a:gridCol>
                <a:gridCol w="432000">
                  <a:extLst>
                    <a:ext uri="{9D8B030D-6E8A-4147-A177-3AD203B41FA5}">
                      <a16:colId xmlns:a16="http://schemas.microsoft.com/office/drawing/2014/main" val="4040128769"/>
                    </a:ext>
                  </a:extLst>
                </a:gridCol>
                <a:gridCol w="432000">
                  <a:extLst>
                    <a:ext uri="{9D8B030D-6E8A-4147-A177-3AD203B41FA5}">
                      <a16:colId xmlns:a16="http://schemas.microsoft.com/office/drawing/2014/main" val="2131733324"/>
                    </a:ext>
                  </a:extLst>
                </a:gridCol>
                <a:gridCol w="432000">
                  <a:extLst>
                    <a:ext uri="{9D8B030D-6E8A-4147-A177-3AD203B41FA5}">
                      <a16:colId xmlns:a16="http://schemas.microsoft.com/office/drawing/2014/main" val="1049174641"/>
                    </a:ext>
                  </a:extLst>
                </a:gridCol>
                <a:gridCol w="432000">
                  <a:extLst>
                    <a:ext uri="{9D8B030D-6E8A-4147-A177-3AD203B41FA5}">
                      <a16:colId xmlns:a16="http://schemas.microsoft.com/office/drawing/2014/main" val="4059964261"/>
                    </a:ext>
                  </a:extLst>
                </a:gridCol>
              </a:tblGrid>
              <a:tr h="280878">
                <a:tc>
                  <a:txBody>
                    <a:bodyPr/>
                    <a:lstStyle/>
                    <a:p>
                      <a:pPr algn="ctr"/>
                      <a:endParaRPr lang="en-CA" b="1" dirty="0"/>
                    </a:p>
                  </a:txBody>
                  <a:tcPr>
                    <a:noFill/>
                  </a:tcPr>
                </a:tc>
                <a:tc>
                  <a:txBody>
                    <a:bodyPr/>
                    <a:lstStyle/>
                    <a:p>
                      <a:pPr algn="ctr"/>
                      <a:r>
                        <a:rPr lang="en-US" b="1" dirty="0"/>
                        <a:t>2</a:t>
                      </a:r>
                      <a:r>
                        <a:rPr lang="en-US" b="1" baseline="30000" dirty="0"/>
                        <a:t>7</a:t>
                      </a:r>
                      <a:endParaRPr lang="en-CA" b="1" dirty="0"/>
                    </a:p>
                  </a:txBody>
                  <a:tcPr/>
                </a:tc>
                <a:tc>
                  <a:txBody>
                    <a:bodyPr/>
                    <a:lstStyle/>
                    <a:p>
                      <a:pPr algn="ctr"/>
                      <a:r>
                        <a:rPr lang="en-US" b="1" dirty="0"/>
                        <a:t>2</a:t>
                      </a:r>
                      <a:r>
                        <a:rPr lang="en-US" b="1" baseline="30000" dirty="0"/>
                        <a:t>6</a:t>
                      </a:r>
                      <a:endParaRPr lang="en-CA" b="1" dirty="0"/>
                    </a:p>
                  </a:txBody>
                  <a:tcPr/>
                </a:tc>
                <a:tc>
                  <a:txBody>
                    <a:bodyPr/>
                    <a:lstStyle/>
                    <a:p>
                      <a:pPr algn="ctr"/>
                      <a:r>
                        <a:rPr lang="en-US" b="1" dirty="0"/>
                        <a:t>2</a:t>
                      </a:r>
                      <a:r>
                        <a:rPr lang="en-US" b="1" baseline="30000" dirty="0"/>
                        <a:t>5</a:t>
                      </a:r>
                      <a:endParaRPr lang="en-CA" b="1" dirty="0"/>
                    </a:p>
                  </a:txBody>
                  <a:tcPr/>
                </a:tc>
                <a:tc>
                  <a:txBody>
                    <a:bodyPr/>
                    <a:lstStyle/>
                    <a:p>
                      <a:pPr algn="ctr"/>
                      <a:r>
                        <a:rPr lang="en-US" b="1" dirty="0"/>
                        <a:t>2</a:t>
                      </a:r>
                      <a:r>
                        <a:rPr lang="en-US" b="1" baseline="30000" dirty="0"/>
                        <a:t>4</a:t>
                      </a:r>
                      <a:endParaRPr lang="en-CA" b="1" dirty="0"/>
                    </a:p>
                  </a:txBody>
                  <a:tcPr/>
                </a:tc>
                <a:tc>
                  <a:txBody>
                    <a:bodyPr/>
                    <a:lstStyle/>
                    <a:p>
                      <a:pPr algn="ctr"/>
                      <a:r>
                        <a:rPr lang="en-US" b="1" dirty="0"/>
                        <a:t>2</a:t>
                      </a:r>
                      <a:r>
                        <a:rPr lang="en-US" b="1" baseline="30000" dirty="0"/>
                        <a:t>3</a:t>
                      </a:r>
                      <a:endParaRPr lang="en-CA" b="1" dirty="0"/>
                    </a:p>
                  </a:txBody>
                  <a:tcPr/>
                </a:tc>
                <a:tc>
                  <a:txBody>
                    <a:bodyPr/>
                    <a:lstStyle/>
                    <a:p>
                      <a:pPr algn="ctr"/>
                      <a:r>
                        <a:rPr lang="en-US" b="1" dirty="0"/>
                        <a:t>2</a:t>
                      </a:r>
                      <a:r>
                        <a:rPr lang="en-US" b="1" baseline="30000" dirty="0"/>
                        <a:t>2</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2</a:t>
                      </a:r>
                      <a:r>
                        <a:rPr lang="en-US" b="1" baseline="30000" dirty="0"/>
                        <a:t>1</a:t>
                      </a:r>
                      <a:endParaRPr lang="en-CA" b="1" dirty="0"/>
                    </a:p>
                  </a:txBody>
                  <a:tcPr/>
                </a:tc>
                <a:tc>
                  <a:txBody>
                    <a:bodyPr/>
                    <a:lstStyle/>
                    <a:p>
                      <a:pPr algn="ctr"/>
                      <a:r>
                        <a:rPr lang="en-US" b="1" dirty="0"/>
                        <a:t>2</a:t>
                      </a:r>
                      <a:r>
                        <a:rPr lang="en-US" b="1" baseline="30000" dirty="0"/>
                        <a:t>0</a:t>
                      </a:r>
                      <a:endParaRPr lang="en-CA" b="1" dirty="0"/>
                    </a:p>
                  </a:txBody>
                  <a:tcPr/>
                </a:tc>
                <a:extLst>
                  <a:ext uri="{0D108BD9-81ED-4DB2-BD59-A6C34878D82A}">
                    <a16:rowId xmlns:a16="http://schemas.microsoft.com/office/drawing/2014/main" val="601149464"/>
                  </a:ext>
                </a:extLst>
              </a:tr>
              <a:tr h="280878">
                <a:tc>
                  <a:txBody>
                    <a:bodyPr/>
                    <a:lstStyle/>
                    <a:p>
                      <a:pPr algn="ctr"/>
                      <a:endParaRPr lang="en-CA" b="1" dirty="0"/>
                    </a:p>
                  </a:txBody>
                  <a:tcPr/>
                </a:tc>
                <a:tc>
                  <a:txBody>
                    <a:bodyPr/>
                    <a:lstStyle/>
                    <a:p>
                      <a:pPr marL="0" marR="0" algn="ctr">
                        <a:lnSpc>
                          <a:spcPct val="107000"/>
                        </a:lnSpc>
                        <a:spcBef>
                          <a:spcPts val="0"/>
                        </a:spcBef>
                        <a:spcAft>
                          <a:spcPts val="0"/>
                        </a:spcAft>
                      </a:pPr>
                      <a:r>
                        <a:rPr lang="en-US" sz="1400" b="1" dirty="0">
                          <a:effectLst/>
                          <a:latin typeface="Arial Narrow" panose="020B0606020202030204" pitchFamily="34" charset="0"/>
                          <a:ea typeface="Calibri" panose="020F0502020204030204" pitchFamily="34" charset="0"/>
                          <a:cs typeface="Times New Roman" panose="02020603050405020304" pitchFamily="18" charset="0"/>
                        </a:rPr>
                        <a:t>128</a:t>
                      </a:r>
                      <a:endParaRPr lang="en-CA" sz="1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0"/>
                        </a:spcAft>
                      </a:pPr>
                      <a:r>
                        <a:rPr lang="en-US" sz="1400" b="1">
                          <a:effectLst/>
                          <a:latin typeface="Arial Narrow" panose="020B0606020202030204" pitchFamily="34" charset="0"/>
                          <a:ea typeface="Calibri" panose="020F0502020204030204" pitchFamily="34" charset="0"/>
                          <a:cs typeface="Times New Roman" panose="02020603050405020304" pitchFamily="18" charset="0"/>
                        </a:rPr>
                        <a:t>64</a:t>
                      </a:r>
                      <a:endParaRPr lang="en-CA" sz="1400" b="1">
                        <a:effectLst/>
                        <a:latin typeface="Arial Narrow" panose="020B0606020202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0"/>
                        </a:spcAft>
                      </a:pPr>
                      <a:r>
                        <a:rPr lang="en-US" sz="1400" b="1">
                          <a:effectLst/>
                          <a:latin typeface="Arial Narrow" panose="020B0606020202030204" pitchFamily="34" charset="0"/>
                          <a:ea typeface="Calibri" panose="020F0502020204030204" pitchFamily="34" charset="0"/>
                          <a:cs typeface="Times New Roman" panose="02020603050405020304" pitchFamily="18" charset="0"/>
                        </a:rPr>
                        <a:t>32</a:t>
                      </a:r>
                      <a:endParaRPr lang="en-CA" sz="1400" b="1">
                        <a:effectLst/>
                        <a:latin typeface="Arial Narrow" panose="020B0606020202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0"/>
                        </a:spcAft>
                      </a:pPr>
                      <a:r>
                        <a:rPr lang="en-US" sz="1400" b="1">
                          <a:effectLst/>
                          <a:latin typeface="Arial Narrow" panose="020B0606020202030204" pitchFamily="34" charset="0"/>
                          <a:ea typeface="Calibri" panose="020F0502020204030204" pitchFamily="34" charset="0"/>
                          <a:cs typeface="Times New Roman" panose="02020603050405020304" pitchFamily="18" charset="0"/>
                        </a:rPr>
                        <a:t>16</a:t>
                      </a:r>
                      <a:endParaRPr lang="en-CA" sz="1400" b="1">
                        <a:effectLst/>
                        <a:latin typeface="Arial Narrow" panose="020B0606020202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0"/>
                        </a:spcAft>
                      </a:pPr>
                      <a:r>
                        <a:rPr lang="en-US" sz="1400" b="1">
                          <a:effectLst/>
                          <a:latin typeface="Arial Narrow" panose="020B0606020202030204" pitchFamily="34" charset="0"/>
                          <a:ea typeface="Calibri" panose="020F0502020204030204" pitchFamily="34" charset="0"/>
                          <a:cs typeface="Times New Roman" panose="02020603050405020304" pitchFamily="18" charset="0"/>
                        </a:rPr>
                        <a:t>8</a:t>
                      </a:r>
                      <a:endParaRPr lang="en-CA" sz="1400" b="1">
                        <a:effectLst/>
                        <a:latin typeface="Arial Narrow" panose="020B0606020202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0"/>
                        </a:spcAft>
                      </a:pPr>
                      <a:r>
                        <a:rPr lang="en-US" sz="1400" b="1">
                          <a:effectLst/>
                          <a:latin typeface="Arial Narrow" panose="020B0606020202030204" pitchFamily="34" charset="0"/>
                          <a:ea typeface="Calibri" panose="020F0502020204030204" pitchFamily="34" charset="0"/>
                          <a:cs typeface="Times New Roman" panose="02020603050405020304" pitchFamily="18" charset="0"/>
                        </a:rPr>
                        <a:t>4</a:t>
                      </a:r>
                      <a:endParaRPr lang="en-CA" sz="1400" b="1">
                        <a:effectLst/>
                        <a:latin typeface="Arial Narrow" panose="020B0606020202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0"/>
                        </a:spcAft>
                      </a:pPr>
                      <a:r>
                        <a:rPr lang="en-US" sz="1400" b="1">
                          <a:effectLst/>
                          <a:latin typeface="Arial Narrow" panose="020B0606020202030204" pitchFamily="34" charset="0"/>
                          <a:ea typeface="Calibri" panose="020F0502020204030204" pitchFamily="34" charset="0"/>
                          <a:cs typeface="Times New Roman" panose="02020603050405020304" pitchFamily="18" charset="0"/>
                        </a:rPr>
                        <a:t>2</a:t>
                      </a:r>
                      <a:endParaRPr lang="en-CA" sz="1400" b="1">
                        <a:effectLst/>
                        <a:latin typeface="Arial Narrow" panose="020B0606020202030204" pitchFamily="34" charset="0"/>
                        <a:ea typeface="Calibri" panose="020F0502020204030204" pitchFamily="34" charset="0"/>
                        <a:cs typeface="Times New Roman" panose="02020603050405020304" pitchFamily="18" charset="0"/>
                      </a:endParaRPr>
                    </a:p>
                  </a:txBody>
                  <a:tcPr anchor="ctr"/>
                </a:tc>
                <a:tc>
                  <a:txBody>
                    <a:bodyPr/>
                    <a:lstStyle/>
                    <a:p>
                      <a:pPr marL="0" marR="0" algn="ctr">
                        <a:lnSpc>
                          <a:spcPct val="107000"/>
                        </a:lnSpc>
                        <a:spcBef>
                          <a:spcPts val="0"/>
                        </a:spcBef>
                        <a:spcAft>
                          <a:spcPts val="0"/>
                        </a:spcAft>
                      </a:pPr>
                      <a:r>
                        <a:rPr lang="en-US" sz="1400" b="1" dirty="0">
                          <a:effectLst/>
                          <a:latin typeface="Arial Narrow" panose="020B0606020202030204" pitchFamily="34" charset="0"/>
                          <a:ea typeface="Calibri" panose="020F0502020204030204" pitchFamily="34" charset="0"/>
                          <a:cs typeface="Times New Roman" panose="02020603050405020304" pitchFamily="18" charset="0"/>
                        </a:rPr>
                        <a:t>1</a:t>
                      </a:r>
                      <a:endParaRPr lang="en-CA" sz="1400" b="1" dirty="0">
                        <a:effectLst/>
                        <a:latin typeface="Arial Narrow" panose="020B0606020202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4250772879"/>
                  </a:ext>
                </a:extLst>
              </a:tr>
              <a:tr h="280878">
                <a:tc>
                  <a:txBody>
                    <a:bodyPr/>
                    <a:lstStyle/>
                    <a:p>
                      <a:pPr algn="ctr"/>
                      <a:r>
                        <a:rPr lang="en-US" b="1" dirty="0"/>
                        <a:t>H</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ym typeface="Wingdings 2" panose="05020102010507070707" pitchFamily="18" charset="2"/>
                        </a:rPr>
                        <a:t></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ym typeface="Wingdings 2" panose="05020102010507070707" pitchFamily="18" charset="2"/>
                        </a:rPr>
                        <a:t></a:t>
                      </a:r>
                      <a:endParaRPr lang="en-CA"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extLst>
                  <a:ext uri="{0D108BD9-81ED-4DB2-BD59-A6C34878D82A}">
                    <a16:rowId xmlns:a16="http://schemas.microsoft.com/office/drawing/2014/main" val="321466372"/>
                  </a:ext>
                </a:extLst>
              </a:tr>
              <a:tr h="280878">
                <a:tc>
                  <a:txBody>
                    <a:bodyPr/>
                    <a:lstStyle/>
                    <a:p>
                      <a:pPr algn="ctr"/>
                      <a:r>
                        <a:rPr lang="en-US" b="1" dirty="0"/>
                        <a:t>M</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extLst>
                  <a:ext uri="{0D108BD9-81ED-4DB2-BD59-A6C34878D82A}">
                    <a16:rowId xmlns:a16="http://schemas.microsoft.com/office/drawing/2014/main" val="140621257"/>
                  </a:ext>
                </a:extLst>
              </a:tr>
              <a:tr h="280878">
                <a:tc>
                  <a:txBody>
                    <a:bodyPr/>
                    <a:lstStyle/>
                    <a:p>
                      <a:pPr algn="ctr"/>
                      <a:r>
                        <a:rPr lang="en-US" b="1" dirty="0"/>
                        <a:t>S</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tc>
                  <a:txBody>
                    <a:bodyPr/>
                    <a:lstStyle/>
                    <a:p>
                      <a:pPr algn="ctr"/>
                      <a:r>
                        <a:rPr lang="en-CA" b="1" dirty="0">
                          <a:sym typeface="Wingdings 2" panose="05020102010507070707" pitchFamily="18" charset="2"/>
                        </a:rPr>
                        <a:t></a:t>
                      </a:r>
                      <a:endParaRPr lang="en-CA" b="1" dirty="0"/>
                    </a:p>
                  </a:txBody>
                  <a:tcPr/>
                </a:tc>
                <a:extLst>
                  <a:ext uri="{0D108BD9-81ED-4DB2-BD59-A6C34878D82A}">
                    <a16:rowId xmlns:a16="http://schemas.microsoft.com/office/drawing/2014/main" val="3378196231"/>
                  </a:ext>
                </a:extLst>
              </a:tr>
            </a:tbl>
          </a:graphicData>
        </a:graphic>
      </p:graphicFrame>
    </p:spTree>
    <p:extLst>
      <p:ext uri="{BB962C8B-B14F-4D97-AF65-F5344CB8AC3E}">
        <p14:creationId xmlns:p14="http://schemas.microsoft.com/office/powerpoint/2010/main" val="212214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Numbering Systems</a:t>
            </a:r>
            <a:endParaRPr lang="en-CA"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587" y="1781614"/>
            <a:ext cx="5540826" cy="3358798"/>
          </a:xfrm>
          <a:prstGeom prst="rect">
            <a:avLst/>
          </a:prstGeom>
        </p:spPr>
      </p:pic>
      <p:sp>
        <p:nvSpPr>
          <p:cNvPr id="4" name="TextBox 3"/>
          <p:cNvSpPr txBox="1"/>
          <p:nvPr/>
        </p:nvSpPr>
        <p:spPr>
          <a:xfrm>
            <a:off x="2267744" y="3435846"/>
            <a:ext cx="4896544" cy="369332"/>
          </a:xfrm>
          <a:prstGeom prst="rect">
            <a:avLst/>
          </a:prstGeom>
          <a:noFill/>
        </p:spPr>
        <p:txBody>
          <a:bodyPr wrap="square" rtlCol="0">
            <a:spAutoFit/>
          </a:bodyPr>
          <a:lstStyle/>
          <a:p>
            <a:r>
              <a:rPr lang="en-US" b="1" dirty="0"/>
              <a:t>Humans tend to think in base 10: decimal.</a:t>
            </a:r>
            <a:endParaRPr lang="en-CA" b="1" dirty="0"/>
          </a:p>
        </p:txBody>
      </p:sp>
    </p:spTree>
    <p:extLst>
      <p:ext uri="{BB962C8B-B14F-4D97-AF65-F5344CB8AC3E}">
        <p14:creationId xmlns:p14="http://schemas.microsoft.com/office/powerpoint/2010/main" val="981180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271" y="1347615"/>
            <a:ext cx="5698585" cy="3795886"/>
          </a:xfrm>
          <a:prstGeom prst="rect">
            <a:avLst/>
          </a:prstGeom>
        </p:spPr>
      </p:pic>
      <p:sp>
        <p:nvSpPr>
          <p:cNvPr id="2" name="Title 1"/>
          <p:cNvSpPr>
            <a:spLocks noGrp="1"/>
          </p:cNvSpPr>
          <p:nvPr>
            <p:ph type="title"/>
          </p:nvPr>
        </p:nvSpPr>
        <p:spPr/>
        <p:txBody>
          <a:bodyPr>
            <a:normAutofit/>
          </a:bodyPr>
          <a:lstStyle/>
          <a:p>
            <a:pPr algn="ctr"/>
            <a:r>
              <a:rPr lang="en-US" dirty="0"/>
              <a:t>Numbering Systems</a:t>
            </a:r>
            <a:endParaRPr lang="en-CA" dirty="0"/>
          </a:p>
        </p:txBody>
      </p:sp>
      <p:sp>
        <p:nvSpPr>
          <p:cNvPr id="4" name="TextBox 3"/>
          <p:cNvSpPr txBox="1"/>
          <p:nvPr/>
        </p:nvSpPr>
        <p:spPr>
          <a:xfrm>
            <a:off x="2339752" y="3651870"/>
            <a:ext cx="4644516" cy="523220"/>
          </a:xfrm>
          <a:prstGeom prst="rect">
            <a:avLst/>
          </a:prstGeom>
          <a:noFill/>
        </p:spPr>
        <p:txBody>
          <a:bodyPr wrap="square" rtlCol="0">
            <a:spAutoFit/>
          </a:bodyPr>
          <a:lstStyle/>
          <a:p>
            <a:r>
              <a:rPr lang="en-US" sz="2800" dirty="0">
                <a:solidFill>
                  <a:srgbClr val="465E9C"/>
                </a:solidFill>
                <a:latin typeface="Franklin Gothic Demi" panose="020B0703020102020204" pitchFamily="34" charset="0"/>
              </a:rPr>
              <a:t>But we can think differently.</a:t>
            </a:r>
            <a:endParaRPr lang="en-CA" sz="2800" dirty="0">
              <a:solidFill>
                <a:srgbClr val="465E9C"/>
              </a:solidFill>
              <a:latin typeface="Franklin Gothic Demi" panose="020B0703020102020204" pitchFamily="34" charset="0"/>
            </a:endParaRPr>
          </a:p>
        </p:txBody>
      </p:sp>
    </p:spTree>
    <p:extLst>
      <p:ext uri="{BB962C8B-B14F-4D97-AF65-F5344CB8AC3E}">
        <p14:creationId xmlns:p14="http://schemas.microsoft.com/office/powerpoint/2010/main" val="134150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624"/>
            <a:ext cx="8229600" cy="742950"/>
          </a:xfrm>
        </p:spPr>
        <p:txBody>
          <a:bodyPr>
            <a:normAutofit/>
          </a:bodyPr>
          <a:lstStyle/>
          <a:p>
            <a:pPr algn="ctr"/>
            <a:r>
              <a:rPr lang="en-US" dirty="0"/>
              <a:t>Numbering Systems</a:t>
            </a:r>
            <a:endParaRPr lang="en-CA" dirty="0"/>
          </a:p>
        </p:txBody>
      </p:sp>
      <p:sp>
        <p:nvSpPr>
          <p:cNvPr id="4" name="TextBox 3"/>
          <p:cNvSpPr txBox="1"/>
          <p:nvPr/>
        </p:nvSpPr>
        <p:spPr>
          <a:xfrm>
            <a:off x="719572" y="946338"/>
            <a:ext cx="7967228" cy="3170099"/>
          </a:xfrm>
          <a:prstGeom prst="rect">
            <a:avLst/>
          </a:prstGeom>
          <a:noFill/>
        </p:spPr>
        <p:txBody>
          <a:bodyPr wrap="square" rtlCol="0">
            <a:spAutoFit/>
          </a:bodyPr>
          <a:lstStyle/>
          <a:p>
            <a:r>
              <a:rPr lang="en-US" sz="2000" b="1" dirty="0"/>
              <a:t>How many ways can you represent 2020?</a:t>
            </a:r>
          </a:p>
          <a:p>
            <a:pPr marL="285750" indent="-285750">
              <a:buFont typeface="Arial" panose="020B0604020202020204" pitchFamily="34" charset="0"/>
              <a:buChar char="•"/>
            </a:pPr>
            <a:r>
              <a:rPr lang="en-US" sz="2000" dirty="0"/>
              <a:t>1,1,1,1,1,1,1,1,1,1,1,1,1,1,1,1,1,1,1,1,1,1,1,1,1,1,1,1,1,1,…</a:t>
            </a:r>
          </a:p>
          <a:p>
            <a:pPr marL="285750" indent="-285750">
              <a:buFont typeface="Arial" panose="020B0604020202020204" pitchFamily="34" charset="0"/>
              <a:buChar char="•"/>
            </a:pPr>
            <a:r>
              <a:rPr lang="en-US" sz="2000" dirty="0"/>
              <a:t>One, two, three, many. </a:t>
            </a:r>
          </a:p>
          <a:p>
            <a:pPr marL="285750" indent="-285750">
              <a:buFont typeface="Arial" panose="020B0604020202020204" pitchFamily="34" charset="0"/>
              <a:buChar char="•"/>
            </a:pPr>
            <a:r>
              <a:rPr lang="en-US" sz="2000" dirty="0"/>
              <a:t>MMXX</a:t>
            </a:r>
          </a:p>
          <a:p>
            <a:pPr marL="285750" indent="-285750">
              <a:buFont typeface="Arial" panose="020B0604020202020204" pitchFamily="34" charset="0"/>
              <a:buChar char="•"/>
            </a:pPr>
            <a:r>
              <a:rPr lang="en-US" sz="2000" dirty="0"/>
              <a:t>0000011111100100</a:t>
            </a:r>
          </a:p>
          <a:p>
            <a:pPr marL="285750" indent="-285750">
              <a:buFont typeface="Arial" panose="020B0604020202020204" pitchFamily="34" charset="0"/>
              <a:buChar char="•"/>
            </a:pPr>
            <a:r>
              <a:rPr lang="en-US" sz="2000" dirty="0"/>
              <a:t>08:20 PM</a:t>
            </a:r>
          </a:p>
          <a:p>
            <a:r>
              <a:rPr lang="en-US" sz="2000" b="1" dirty="0"/>
              <a:t>Numbers, by themselves, are just…numbers. Context matters.</a:t>
            </a:r>
          </a:p>
          <a:p>
            <a:pPr marL="285750" indent="-285750">
              <a:buFont typeface="Arial" panose="020B0604020202020204" pitchFamily="34" charset="0"/>
              <a:buChar char="•"/>
            </a:pPr>
            <a:r>
              <a:rPr lang="en-US" sz="2000" dirty="0"/>
              <a:t>The cardinal number 2,020 is different from the year 2020.</a:t>
            </a:r>
          </a:p>
          <a:p>
            <a:pPr marL="285750" indent="-285750">
              <a:buFont typeface="Arial" panose="020B0604020202020204" pitchFamily="34" charset="0"/>
              <a:buChar char="•"/>
            </a:pPr>
            <a:r>
              <a:rPr lang="en-US" sz="2000" dirty="0"/>
              <a:t>Few or many depends on context: years, $$$, stars in galaxy</a:t>
            </a:r>
            <a:br>
              <a:rPr lang="en-US" sz="2000" dirty="0"/>
            </a:br>
            <a:r>
              <a:rPr lang="en-US" sz="2000" dirty="0"/>
              <a:t>2020 = two millennia    $2,020 = 1 PC    0.000002% of stars</a:t>
            </a:r>
          </a:p>
        </p:txBody>
      </p:sp>
    </p:spTree>
    <p:extLst>
      <p:ext uri="{BB962C8B-B14F-4D97-AF65-F5344CB8AC3E}">
        <p14:creationId xmlns:p14="http://schemas.microsoft.com/office/powerpoint/2010/main" val="1582503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common orders of magnitude</a:t>
            </a:r>
            <a:endParaRPr lang="en-CA"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5475727"/>
              </p:ext>
            </p:extLst>
          </p:nvPr>
        </p:nvGraphicFramePr>
        <p:xfrm>
          <a:off x="662940" y="1203598"/>
          <a:ext cx="7772400" cy="323596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146680404"/>
                    </a:ext>
                  </a:extLst>
                </a:gridCol>
                <a:gridCol w="1097280">
                  <a:extLst>
                    <a:ext uri="{9D8B030D-6E8A-4147-A177-3AD203B41FA5}">
                      <a16:colId xmlns:a16="http://schemas.microsoft.com/office/drawing/2014/main" val="2834384837"/>
                    </a:ext>
                  </a:extLst>
                </a:gridCol>
                <a:gridCol w="1097280">
                  <a:extLst>
                    <a:ext uri="{9D8B030D-6E8A-4147-A177-3AD203B41FA5}">
                      <a16:colId xmlns:a16="http://schemas.microsoft.com/office/drawing/2014/main" val="620907512"/>
                    </a:ext>
                  </a:extLst>
                </a:gridCol>
                <a:gridCol w="1828800">
                  <a:extLst>
                    <a:ext uri="{9D8B030D-6E8A-4147-A177-3AD203B41FA5}">
                      <a16:colId xmlns:a16="http://schemas.microsoft.com/office/drawing/2014/main" val="1754340854"/>
                    </a:ext>
                  </a:extLst>
                </a:gridCol>
                <a:gridCol w="2377440">
                  <a:extLst>
                    <a:ext uri="{9D8B030D-6E8A-4147-A177-3AD203B41FA5}">
                      <a16:colId xmlns:a16="http://schemas.microsoft.com/office/drawing/2014/main" val="374940736"/>
                    </a:ext>
                  </a:extLst>
                </a:gridCol>
              </a:tblGrid>
              <a:tr h="370840">
                <a:tc>
                  <a:txBody>
                    <a:bodyPr/>
                    <a:lstStyle/>
                    <a:p>
                      <a:pPr algn="ctr" fontAlgn="t"/>
                      <a:r>
                        <a:rPr lang="en-CA" dirty="0">
                          <a:effectLst/>
                        </a:rPr>
                        <a:t>Decimal</a:t>
                      </a:r>
                      <a:br>
                        <a:rPr lang="en-CA" dirty="0">
                          <a:effectLst/>
                        </a:rPr>
                      </a:br>
                      <a:r>
                        <a:rPr lang="en-CA" dirty="0">
                          <a:effectLst/>
                        </a:rPr>
                        <a:t>Value</a:t>
                      </a:r>
                    </a:p>
                  </a:txBody>
                  <a:tcPr anchor="ctr"/>
                </a:tc>
                <a:tc>
                  <a:txBody>
                    <a:bodyPr/>
                    <a:lstStyle/>
                    <a:p>
                      <a:pPr algn="ctr" fontAlgn="t"/>
                      <a:r>
                        <a:rPr lang="en-CA" sz="1800" b="1" i="0" kern="1200" dirty="0">
                          <a:solidFill>
                            <a:schemeClr val="lt1"/>
                          </a:solidFill>
                          <a:effectLst/>
                          <a:latin typeface="+mn-lt"/>
                          <a:ea typeface="+mn-ea"/>
                          <a:cs typeface="+mn-cs"/>
                        </a:rPr>
                        <a:t>Symbol</a:t>
                      </a:r>
                      <a:endParaRPr lang="en-CA" dirty="0">
                        <a:effectLst/>
                      </a:endParaRPr>
                    </a:p>
                  </a:txBody>
                  <a:tcPr anchor="ctr"/>
                </a:tc>
                <a:tc>
                  <a:txBody>
                    <a:bodyPr/>
                    <a:lstStyle/>
                    <a:p>
                      <a:pPr algn="ctr" fontAlgn="t"/>
                      <a:r>
                        <a:rPr lang="en-US" dirty="0">
                          <a:effectLst/>
                        </a:rPr>
                        <a:t>SI prefix</a:t>
                      </a:r>
                      <a:endParaRPr lang="en-CA" dirty="0">
                        <a:effectLst/>
                      </a:endParaRPr>
                    </a:p>
                  </a:txBody>
                  <a:tcPr anchor="ctr"/>
                </a:tc>
                <a:tc>
                  <a:txBody>
                    <a:bodyPr/>
                    <a:lstStyle/>
                    <a:p>
                      <a:pPr algn="ctr"/>
                      <a:r>
                        <a:rPr lang="en-US" dirty="0"/>
                        <a:t>Binary</a:t>
                      </a:r>
                      <a:br>
                        <a:rPr lang="en-US" dirty="0"/>
                      </a:br>
                      <a:r>
                        <a:rPr lang="en-US" dirty="0"/>
                        <a:t>Value</a:t>
                      </a:r>
                      <a:endParaRPr lang="en-CA" dirty="0"/>
                    </a:p>
                  </a:txBody>
                  <a:tcPr anchor="ctr"/>
                </a:tc>
                <a:tc>
                  <a:txBody>
                    <a:bodyPr/>
                    <a:lstStyle/>
                    <a:p>
                      <a:pPr algn="ctr"/>
                      <a:r>
                        <a:rPr lang="en-US" dirty="0"/>
                        <a:t>Greek origin</a:t>
                      </a:r>
                      <a:endParaRPr lang="en-CA" dirty="0"/>
                    </a:p>
                  </a:txBody>
                  <a:tcPr anchor="ctr"/>
                </a:tc>
                <a:extLst>
                  <a:ext uri="{0D108BD9-81ED-4DB2-BD59-A6C34878D82A}">
                    <a16:rowId xmlns:a16="http://schemas.microsoft.com/office/drawing/2014/main" val="1117467765"/>
                  </a:ext>
                </a:extLst>
              </a:tr>
              <a:tr h="370840">
                <a:tc>
                  <a:txBody>
                    <a:bodyPr/>
                    <a:lstStyle/>
                    <a:p>
                      <a:pPr algn="ctr" fontAlgn="t"/>
                      <a:r>
                        <a:rPr lang="en-CA">
                          <a:effectLst/>
                        </a:rPr>
                        <a:t>1000</a:t>
                      </a:r>
                    </a:p>
                  </a:txBody>
                  <a:tcPr anchor="ctr"/>
                </a:tc>
                <a:tc>
                  <a:txBody>
                    <a:bodyPr/>
                    <a:lstStyle/>
                    <a:p>
                      <a:pPr algn="ctr" fontAlgn="t"/>
                      <a:r>
                        <a:rPr lang="en-CA" dirty="0">
                          <a:effectLst/>
                        </a:rPr>
                        <a:t>k (or K)</a:t>
                      </a:r>
                    </a:p>
                  </a:txBody>
                  <a:tcPr anchor="ctr"/>
                </a:tc>
                <a:tc>
                  <a:txBody>
                    <a:bodyPr/>
                    <a:lstStyle/>
                    <a:p>
                      <a:pPr marL="0" algn="ctr" defTabSz="914400" rtl="0" eaLnBrk="1" fontAlgn="t" latinLnBrk="0" hangingPunct="1"/>
                      <a:r>
                        <a:rPr lang="en-US" u="none" dirty="0"/>
                        <a:t>kilo</a:t>
                      </a:r>
                      <a:endParaRPr lang="en-CA"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10</a:t>
                      </a:r>
                      <a:r>
                        <a:rPr lang="en-CA" sz="1800" b="0" i="0" kern="1200" dirty="0">
                          <a:solidFill>
                            <a:schemeClr val="dk1"/>
                          </a:solidFill>
                          <a:effectLst/>
                          <a:latin typeface="+mn-lt"/>
                          <a:ea typeface="+mn-ea"/>
                          <a:cs typeface="+mn-cs"/>
                        </a:rPr>
                        <a:t> = 1024</a:t>
                      </a:r>
                      <a:endParaRPr lang="en-CA" dirty="0"/>
                    </a:p>
                  </a:txBody>
                  <a:tcPr anchor="ctr"/>
                </a:tc>
                <a:tc>
                  <a:txBody>
                    <a:bodyPr/>
                    <a:lstStyle/>
                    <a:p>
                      <a:pPr algn="l"/>
                      <a:r>
                        <a:rPr lang="en-CA" sz="1800" b="0" i="1" kern="1200" dirty="0" err="1">
                          <a:solidFill>
                            <a:schemeClr val="dk1"/>
                          </a:solidFill>
                          <a:effectLst/>
                          <a:latin typeface="+mn-lt"/>
                          <a:ea typeface="+mn-ea"/>
                          <a:cs typeface="+mn-cs"/>
                        </a:rPr>
                        <a:t>chilioi</a:t>
                      </a:r>
                      <a:r>
                        <a:rPr lang="en-CA" sz="1800" b="0" i="1" kern="1200" dirty="0">
                          <a:solidFill>
                            <a:schemeClr val="dk1"/>
                          </a:solidFill>
                          <a:effectLst/>
                          <a:latin typeface="+mn-lt"/>
                          <a:ea typeface="+mn-ea"/>
                          <a:cs typeface="+mn-cs"/>
                        </a:rPr>
                        <a:t>	“thousand”</a:t>
                      </a:r>
                      <a:endParaRPr lang="en-CA" dirty="0"/>
                    </a:p>
                  </a:txBody>
                  <a:tcPr marL="228600" anchor="ctr"/>
                </a:tc>
                <a:extLst>
                  <a:ext uri="{0D108BD9-81ED-4DB2-BD59-A6C34878D82A}">
                    <a16:rowId xmlns:a16="http://schemas.microsoft.com/office/drawing/2014/main" val="2233416601"/>
                  </a:ext>
                </a:extLst>
              </a:tr>
              <a:tr h="370840">
                <a:tc>
                  <a:txBody>
                    <a:bodyPr/>
                    <a:lstStyle/>
                    <a:p>
                      <a:pPr algn="ctr" fontAlgn="t"/>
                      <a:r>
                        <a:rPr lang="en-CA">
                          <a:effectLst/>
                        </a:rPr>
                        <a:t>1000</a:t>
                      </a:r>
                      <a:r>
                        <a:rPr lang="en-CA" baseline="30000">
                          <a:effectLst/>
                        </a:rPr>
                        <a:t>2</a:t>
                      </a:r>
                      <a:endParaRPr lang="en-CA">
                        <a:effectLst/>
                      </a:endParaRPr>
                    </a:p>
                  </a:txBody>
                  <a:tcPr anchor="ctr"/>
                </a:tc>
                <a:tc>
                  <a:txBody>
                    <a:bodyPr/>
                    <a:lstStyle/>
                    <a:p>
                      <a:pPr algn="ctr" fontAlgn="t"/>
                      <a:r>
                        <a:rPr lang="en-CA" dirty="0">
                          <a:effectLst/>
                        </a:rPr>
                        <a:t>M</a:t>
                      </a:r>
                    </a:p>
                  </a:txBody>
                  <a:tcPr anchor="ctr"/>
                </a:tc>
                <a:tc>
                  <a:txBody>
                    <a:bodyPr/>
                    <a:lstStyle/>
                    <a:p>
                      <a:pPr marL="0" algn="ctr" defTabSz="914400" rtl="0" eaLnBrk="1" fontAlgn="t" latinLnBrk="0" hangingPunct="1"/>
                      <a:r>
                        <a:rPr lang="en-US" u="none" dirty="0"/>
                        <a:t>mega</a:t>
                      </a:r>
                      <a:endParaRPr lang="en-CA"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20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2</a:t>
                      </a:r>
                      <a:endParaRPr lang="en-CA" dirty="0"/>
                    </a:p>
                  </a:txBody>
                  <a:tcPr anchor="ctr"/>
                </a:tc>
                <a:tc>
                  <a:txBody>
                    <a:bodyPr/>
                    <a:lstStyle/>
                    <a:p>
                      <a:pPr algn="l"/>
                      <a:r>
                        <a:rPr lang="en-CA" sz="1800" b="0" i="1" kern="1200" dirty="0" err="1">
                          <a:solidFill>
                            <a:schemeClr val="dk1"/>
                          </a:solidFill>
                          <a:effectLst/>
                          <a:latin typeface="+mn-lt"/>
                          <a:ea typeface="+mn-ea"/>
                          <a:cs typeface="+mn-cs"/>
                        </a:rPr>
                        <a:t>megas</a:t>
                      </a:r>
                      <a:r>
                        <a:rPr lang="en-CA" sz="1800" b="0" i="1" kern="1200" dirty="0">
                          <a:solidFill>
                            <a:schemeClr val="dk1"/>
                          </a:solidFill>
                          <a:effectLst/>
                          <a:latin typeface="+mn-lt"/>
                          <a:ea typeface="+mn-ea"/>
                          <a:cs typeface="+mn-cs"/>
                        </a:rPr>
                        <a:t>	“great”</a:t>
                      </a:r>
                      <a:endParaRPr lang="en-CA" dirty="0"/>
                    </a:p>
                  </a:txBody>
                  <a:tcPr marL="228600" anchor="ctr"/>
                </a:tc>
                <a:extLst>
                  <a:ext uri="{0D108BD9-81ED-4DB2-BD59-A6C34878D82A}">
                    <a16:rowId xmlns:a16="http://schemas.microsoft.com/office/drawing/2014/main" val="3041972206"/>
                  </a:ext>
                </a:extLst>
              </a:tr>
              <a:tr h="370840">
                <a:tc>
                  <a:txBody>
                    <a:bodyPr/>
                    <a:lstStyle/>
                    <a:p>
                      <a:pPr algn="ctr" fontAlgn="t"/>
                      <a:r>
                        <a:rPr lang="en-CA">
                          <a:effectLst/>
                        </a:rPr>
                        <a:t>1000</a:t>
                      </a:r>
                      <a:r>
                        <a:rPr lang="en-CA" baseline="30000">
                          <a:effectLst/>
                        </a:rPr>
                        <a:t>3</a:t>
                      </a:r>
                      <a:endParaRPr lang="en-CA">
                        <a:effectLst/>
                      </a:endParaRPr>
                    </a:p>
                  </a:txBody>
                  <a:tcPr anchor="ctr"/>
                </a:tc>
                <a:tc>
                  <a:txBody>
                    <a:bodyPr/>
                    <a:lstStyle/>
                    <a:p>
                      <a:pPr algn="ctr" fontAlgn="t"/>
                      <a:r>
                        <a:rPr lang="en-CA">
                          <a:effectLst/>
                        </a:rPr>
                        <a:t>G</a:t>
                      </a:r>
                    </a:p>
                  </a:txBody>
                  <a:tcPr anchor="ctr"/>
                </a:tc>
                <a:tc>
                  <a:txBody>
                    <a:bodyPr/>
                    <a:lstStyle/>
                    <a:p>
                      <a:pPr marL="0" algn="ctr" defTabSz="914400" rtl="0" eaLnBrk="1" fontAlgn="t" latinLnBrk="0" hangingPunct="1"/>
                      <a:r>
                        <a:rPr lang="en-US" u="none" dirty="0"/>
                        <a:t>giga</a:t>
                      </a:r>
                      <a:endParaRPr lang="en-CA"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30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3</a:t>
                      </a:r>
                      <a:endParaRPr lang="en-CA" dirty="0"/>
                    </a:p>
                  </a:txBody>
                  <a:tcPr anchor="ctr"/>
                </a:tc>
                <a:tc>
                  <a:txBody>
                    <a:bodyPr/>
                    <a:lstStyle/>
                    <a:p>
                      <a:pPr algn="l"/>
                      <a:r>
                        <a:rPr lang="en-CA" sz="1800" b="0" i="1" kern="1200" dirty="0" err="1">
                          <a:solidFill>
                            <a:schemeClr val="dk1"/>
                          </a:solidFill>
                          <a:effectLst/>
                          <a:latin typeface="+mn-lt"/>
                          <a:ea typeface="+mn-ea"/>
                          <a:cs typeface="+mn-cs"/>
                        </a:rPr>
                        <a:t>gígas</a:t>
                      </a:r>
                      <a:r>
                        <a:rPr lang="en-CA" sz="1800" b="0" i="1" kern="1200" dirty="0">
                          <a:solidFill>
                            <a:schemeClr val="dk1"/>
                          </a:solidFill>
                          <a:effectLst/>
                          <a:latin typeface="+mn-lt"/>
                          <a:ea typeface="+mn-ea"/>
                          <a:cs typeface="+mn-cs"/>
                        </a:rPr>
                        <a:t>	"giant"</a:t>
                      </a:r>
                    </a:p>
                  </a:txBody>
                  <a:tcPr marL="228600" anchor="ctr"/>
                </a:tc>
                <a:extLst>
                  <a:ext uri="{0D108BD9-81ED-4DB2-BD59-A6C34878D82A}">
                    <a16:rowId xmlns:a16="http://schemas.microsoft.com/office/drawing/2014/main" val="3799704809"/>
                  </a:ext>
                </a:extLst>
              </a:tr>
              <a:tr h="370840">
                <a:tc>
                  <a:txBody>
                    <a:bodyPr/>
                    <a:lstStyle/>
                    <a:p>
                      <a:pPr algn="ctr" fontAlgn="t"/>
                      <a:r>
                        <a:rPr lang="en-CA">
                          <a:effectLst/>
                        </a:rPr>
                        <a:t>1000</a:t>
                      </a:r>
                      <a:r>
                        <a:rPr lang="en-CA" baseline="30000">
                          <a:effectLst/>
                        </a:rPr>
                        <a:t>4</a:t>
                      </a:r>
                      <a:endParaRPr lang="en-CA">
                        <a:effectLst/>
                      </a:endParaRPr>
                    </a:p>
                  </a:txBody>
                  <a:tcPr anchor="ctr"/>
                </a:tc>
                <a:tc>
                  <a:txBody>
                    <a:bodyPr/>
                    <a:lstStyle/>
                    <a:p>
                      <a:pPr algn="ctr" fontAlgn="t"/>
                      <a:r>
                        <a:rPr lang="en-CA">
                          <a:effectLst/>
                        </a:rPr>
                        <a:t>T</a:t>
                      </a:r>
                    </a:p>
                  </a:txBody>
                  <a:tcPr anchor="ctr"/>
                </a:tc>
                <a:tc>
                  <a:txBody>
                    <a:bodyPr/>
                    <a:lstStyle/>
                    <a:p>
                      <a:pPr marL="0" algn="ctr" defTabSz="914400" rtl="0" eaLnBrk="1" fontAlgn="t" latinLnBrk="0" hangingPunct="1"/>
                      <a:r>
                        <a:rPr lang="en-US" u="none" dirty="0"/>
                        <a:t>tera</a:t>
                      </a:r>
                      <a:endParaRPr lang="en-CA"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40</a:t>
                      </a:r>
                      <a:r>
                        <a:rPr lang="en-CA" sz="1800" b="0" i="0" kern="1200" dirty="0">
                          <a:solidFill>
                            <a:schemeClr val="dk1"/>
                          </a:solidFill>
                          <a:effectLst/>
                          <a:latin typeface="+mn-lt"/>
                          <a:ea typeface="+mn-ea"/>
                          <a:cs typeface="+mn-cs"/>
                        </a:rPr>
                        <a:t> = 1024</a:t>
                      </a:r>
                      <a:r>
                        <a:rPr lang="en-CA" sz="1800" b="0" i="0" kern="1200" baseline="30000" dirty="0">
                          <a:solidFill>
                            <a:schemeClr val="dk1"/>
                          </a:solidFill>
                          <a:effectLst/>
                          <a:latin typeface="+mn-lt"/>
                          <a:ea typeface="+mn-ea"/>
                          <a:cs typeface="+mn-cs"/>
                        </a:rPr>
                        <a:t>4</a:t>
                      </a:r>
                      <a:endParaRPr lang="en-CA" dirty="0"/>
                    </a:p>
                  </a:txBody>
                  <a:tcPr anchor="ctr"/>
                </a:tc>
                <a:tc>
                  <a:txBody>
                    <a:bodyPr/>
                    <a:lstStyle/>
                    <a:p>
                      <a:pPr algn="l"/>
                      <a:r>
                        <a:rPr lang="en-CA" sz="1800" b="0" i="1" kern="1200" dirty="0" err="1">
                          <a:solidFill>
                            <a:schemeClr val="dk1"/>
                          </a:solidFill>
                          <a:effectLst/>
                          <a:latin typeface="+mn-lt"/>
                          <a:ea typeface="+mn-ea"/>
                          <a:cs typeface="+mn-cs"/>
                        </a:rPr>
                        <a:t>teras</a:t>
                      </a:r>
                      <a:r>
                        <a:rPr lang="en-CA" sz="1800" b="0" i="1" kern="1200" dirty="0">
                          <a:solidFill>
                            <a:schemeClr val="dk1"/>
                          </a:solidFill>
                          <a:effectLst/>
                          <a:latin typeface="+mn-lt"/>
                          <a:ea typeface="+mn-ea"/>
                          <a:cs typeface="+mn-cs"/>
                        </a:rPr>
                        <a:t>	"monster"</a:t>
                      </a:r>
                    </a:p>
                  </a:txBody>
                  <a:tcPr marL="228600" anchor="ctr"/>
                </a:tc>
                <a:extLst>
                  <a:ext uri="{0D108BD9-81ED-4DB2-BD59-A6C34878D82A}">
                    <a16:rowId xmlns:a16="http://schemas.microsoft.com/office/drawing/2014/main" val="952136555"/>
                  </a:ext>
                </a:extLst>
              </a:tr>
              <a:tr h="370840">
                <a:tc>
                  <a:txBody>
                    <a:bodyPr/>
                    <a:lstStyle/>
                    <a:p>
                      <a:pPr algn="ctr" fontAlgn="t"/>
                      <a:r>
                        <a:rPr lang="en-CA" dirty="0">
                          <a:effectLst/>
                        </a:rPr>
                        <a:t>1000</a:t>
                      </a:r>
                      <a:r>
                        <a:rPr lang="en-CA" b="1" baseline="30000" dirty="0">
                          <a:effectLst/>
                        </a:rPr>
                        <a:t>5</a:t>
                      </a:r>
                      <a:endParaRPr lang="en-CA" b="1" dirty="0">
                        <a:effectLst/>
                      </a:endParaRPr>
                    </a:p>
                  </a:txBody>
                  <a:tcPr anchor="ctr"/>
                </a:tc>
                <a:tc>
                  <a:txBody>
                    <a:bodyPr/>
                    <a:lstStyle/>
                    <a:p>
                      <a:pPr algn="ctr" fontAlgn="t"/>
                      <a:r>
                        <a:rPr lang="en-CA" dirty="0">
                          <a:effectLst/>
                        </a:rPr>
                        <a:t>P</a:t>
                      </a:r>
                    </a:p>
                  </a:txBody>
                  <a:tcPr anchor="ctr"/>
                </a:tc>
                <a:tc>
                  <a:txBody>
                    <a:bodyPr/>
                    <a:lstStyle/>
                    <a:p>
                      <a:pPr marL="0" algn="ctr" defTabSz="914400" rtl="0" eaLnBrk="1" fontAlgn="t" latinLnBrk="0" hangingPunct="1"/>
                      <a:r>
                        <a:rPr lang="en-US" u="none" dirty="0"/>
                        <a:t>peta</a:t>
                      </a:r>
                      <a:endParaRPr lang="en-CA"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50</a:t>
                      </a:r>
                      <a:r>
                        <a:rPr lang="en-CA" sz="1800" b="0" i="0" kern="1200" dirty="0">
                          <a:solidFill>
                            <a:schemeClr val="dk1"/>
                          </a:solidFill>
                          <a:effectLst/>
                          <a:latin typeface="+mn-lt"/>
                          <a:ea typeface="+mn-ea"/>
                          <a:cs typeface="+mn-cs"/>
                        </a:rPr>
                        <a:t> = 1024</a:t>
                      </a:r>
                      <a:r>
                        <a:rPr lang="en-CA" sz="1800" b="1" i="0" kern="1200" baseline="30000" dirty="0">
                          <a:solidFill>
                            <a:schemeClr val="dk1"/>
                          </a:solidFill>
                          <a:effectLst/>
                          <a:latin typeface="+mn-lt"/>
                          <a:ea typeface="+mn-ea"/>
                          <a:cs typeface="+mn-cs"/>
                        </a:rPr>
                        <a:t>5</a:t>
                      </a:r>
                      <a:endParaRPr lang="en-CA" b="1" dirty="0"/>
                    </a:p>
                  </a:txBody>
                  <a:tcPr anchor="ctr"/>
                </a:tc>
                <a:tc>
                  <a:txBody>
                    <a:bodyPr/>
                    <a:lstStyle/>
                    <a:p>
                      <a:pPr algn="l"/>
                      <a:r>
                        <a:rPr lang="en-CA" sz="1800" b="0" i="1" kern="1200" dirty="0" err="1">
                          <a:solidFill>
                            <a:schemeClr val="dk1"/>
                          </a:solidFill>
                          <a:effectLst/>
                          <a:latin typeface="+mn-lt"/>
                          <a:ea typeface="+mn-ea"/>
                          <a:cs typeface="+mn-cs"/>
                        </a:rPr>
                        <a:t>pénte</a:t>
                      </a:r>
                      <a:r>
                        <a:rPr lang="en-CA" sz="1800" b="0" i="1" kern="1200" dirty="0">
                          <a:solidFill>
                            <a:schemeClr val="dk1"/>
                          </a:solidFill>
                          <a:effectLst/>
                          <a:latin typeface="+mn-lt"/>
                          <a:ea typeface="+mn-ea"/>
                          <a:cs typeface="+mn-cs"/>
                        </a:rPr>
                        <a:t>	“five”</a:t>
                      </a:r>
                    </a:p>
                  </a:txBody>
                  <a:tcPr marL="228600" anchor="ctr"/>
                </a:tc>
                <a:extLst>
                  <a:ext uri="{0D108BD9-81ED-4DB2-BD59-A6C34878D82A}">
                    <a16:rowId xmlns:a16="http://schemas.microsoft.com/office/drawing/2014/main" val="3105333236"/>
                  </a:ext>
                </a:extLst>
              </a:tr>
              <a:tr h="370840">
                <a:tc>
                  <a:txBody>
                    <a:bodyPr/>
                    <a:lstStyle/>
                    <a:p>
                      <a:pPr algn="ctr" fontAlgn="t"/>
                      <a:r>
                        <a:rPr lang="en-CA" dirty="0">
                          <a:effectLst/>
                        </a:rPr>
                        <a:t>1000</a:t>
                      </a:r>
                      <a:r>
                        <a:rPr lang="en-CA" b="1" baseline="30000" dirty="0">
                          <a:effectLst/>
                        </a:rPr>
                        <a:t>6</a:t>
                      </a:r>
                      <a:endParaRPr lang="en-CA" b="1" dirty="0">
                        <a:effectLst/>
                      </a:endParaRPr>
                    </a:p>
                  </a:txBody>
                  <a:tcPr anchor="ctr"/>
                </a:tc>
                <a:tc>
                  <a:txBody>
                    <a:bodyPr/>
                    <a:lstStyle/>
                    <a:p>
                      <a:pPr algn="ctr" fontAlgn="t"/>
                      <a:r>
                        <a:rPr lang="en-US" dirty="0">
                          <a:effectLst/>
                        </a:rPr>
                        <a:t>E</a:t>
                      </a:r>
                      <a:endParaRPr lang="en-CA" dirty="0">
                        <a:effectLst/>
                      </a:endParaRPr>
                    </a:p>
                  </a:txBody>
                  <a:tcPr anchor="ctr"/>
                </a:tc>
                <a:tc>
                  <a:txBody>
                    <a:bodyPr/>
                    <a:lstStyle/>
                    <a:p>
                      <a:pPr marL="0" algn="ctr" defTabSz="914400" rtl="0" eaLnBrk="1" fontAlgn="t" latinLnBrk="0" hangingPunct="1"/>
                      <a:r>
                        <a:rPr lang="en-US" u="none" dirty="0" err="1"/>
                        <a:t>exa</a:t>
                      </a:r>
                      <a:endParaRPr lang="en-CA"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60</a:t>
                      </a:r>
                      <a:r>
                        <a:rPr lang="en-CA" sz="1800" b="0" i="0" kern="1200" dirty="0">
                          <a:solidFill>
                            <a:schemeClr val="dk1"/>
                          </a:solidFill>
                          <a:effectLst/>
                          <a:latin typeface="+mn-lt"/>
                          <a:ea typeface="+mn-ea"/>
                          <a:cs typeface="+mn-cs"/>
                        </a:rPr>
                        <a:t> = 1024</a:t>
                      </a:r>
                      <a:r>
                        <a:rPr lang="en-CA" sz="1800" b="1" i="0" kern="1200" baseline="30000" dirty="0">
                          <a:solidFill>
                            <a:schemeClr val="dk1"/>
                          </a:solidFill>
                          <a:effectLst/>
                          <a:latin typeface="+mn-lt"/>
                          <a:ea typeface="+mn-ea"/>
                          <a:cs typeface="+mn-cs"/>
                        </a:rPr>
                        <a:t>6</a:t>
                      </a:r>
                      <a:endParaRPr lang="en-CA" b="1" dirty="0"/>
                    </a:p>
                  </a:txBody>
                  <a:tcPr anchor="ctr"/>
                </a:tc>
                <a:tc>
                  <a:txBody>
                    <a:bodyPr/>
                    <a:lstStyle/>
                    <a:p>
                      <a:pPr algn="l"/>
                      <a:r>
                        <a:rPr lang="en-CA" sz="1800" b="0" i="1" kern="1200" dirty="0" err="1">
                          <a:solidFill>
                            <a:schemeClr val="dk1"/>
                          </a:solidFill>
                          <a:effectLst/>
                          <a:latin typeface="+mn-lt"/>
                          <a:ea typeface="+mn-ea"/>
                          <a:cs typeface="+mn-cs"/>
                        </a:rPr>
                        <a:t>héks</a:t>
                      </a:r>
                      <a:r>
                        <a:rPr lang="en-CA" sz="1800" b="0" i="0" kern="1200" dirty="0">
                          <a:solidFill>
                            <a:schemeClr val="dk1"/>
                          </a:solidFill>
                          <a:effectLst/>
                          <a:latin typeface="+mn-lt"/>
                          <a:ea typeface="+mn-ea"/>
                          <a:cs typeface="+mn-cs"/>
                        </a:rPr>
                        <a:t>	“six”</a:t>
                      </a:r>
                      <a:endParaRPr lang="en-CA" sz="1800" b="0" i="1" kern="1200" dirty="0">
                        <a:solidFill>
                          <a:schemeClr val="dk1"/>
                        </a:solidFill>
                        <a:effectLst/>
                        <a:latin typeface="+mn-lt"/>
                        <a:ea typeface="+mn-ea"/>
                        <a:cs typeface="+mn-cs"/>
                      </a:endParaRPr>
                    </a:p>
                  </a:txBody>
                  <a:tcPr marL="228600" anchor="ctr"/>
                </a:tc>
                <a:extLst>
                  <a:ext uri="{0D108BD9-81ED-4DB2-BD59-A6C34878D82A}">
                    <a16:rowId xmlns:a16="http://schemas.microsoft.com/office/drawing/2014/main" val="4264751696"/>
                  </a:ext>
                </a:extLst>
              </a:tr>
              <a:tr h="370840">
                <a:tc>
                  <a:txBody>
                    <a:bodyPr/>
                    <a:lstStyle/>
                    <a:p>
                      <a:pPr algn="ctr" fontAlgn="t"/>
                      <a:r>
                        <a:rPr lang="en-CA" dirty="0">
                          <a:effectLst/>
                        </a:rPr>
                        <a:t>1000</a:t>
                      </a:r>
                      <a:r>
                        <a:rPr lang="en-CA" b="1" baseline="30000" dirty="0">
                          <a:effectLst/>
                        </a:rPr>
                        <a:t>7</a:t>
                      </a:r>
                      <a:endParaRPr lang="en-CA" b="1" dirty="0">
                        <a:effectLst/>
                      </a:endParaRPr>
                    </a:p>
                  </a:txBody>
                  <a:tcPr anchor="ctr"/>
                </a:tc>
                <a:tc>
                  <a:txBody>
                    <a:bodyPr/>
                    <a:lstStyle/>
                    <a:p>
                      <a:pPr algn="ctr" fontAlgn="t"/>
                      <a:r>
                        <a:rPr lang="en-US" dirty="0">
                          <a:effectLst/>
                        </a:rPr>
                        <a:t>Z</a:t>
                      </a:r>
                      <a:endParaRPr lang="en-CA" dirty="0">
                        <a:effectLst/>
                      </a:endParaRPr>
                    </a:p>
                  </a:txBody>
                  <a:tcPr anchor="ctr"/>
                </a:tc>
                <a:tc>
                  <a:txBody>
                    <a:bodyPr/>
                    <a:lstStyle/>
                    <a:p>
                      <a:pPr marL="0" algn="ctr" defTabSz="914400" rtl="0" eaLnBrk="1" fontAlgn="t" latinLnBrk="0" hangingPunct="1"/>
                      <a:r>
                        <a:rPr lang="en-US" u="none" dirty="0"/>
                        <a:t>zetta</a:t>
                      </a:r>
                      <a:endParaRPr lang="en-CA" u="none" dirty="0"/>
                    </a:p>
                  </a:txBody>
                  <a:tcPr anchor="ctr"/>
                </a:tc>
                <a:tc>
                  <a:txBody>
                    <a:bodyPr/>
                    <a:lstStyle/>
                    <a:p>
                      <a:pPr algn="ctr"/>
                      <a:r>
                        <a:rPr lang="en-CA" sz="1800" b="0" i="0" kern="1200" dirty="0">
                          <a:solidFill>
                            <a:schemeClr val="dk1"/>
                          </a:solidFill>
                          <a:effectLst/>
                          <a:latin typeface="+mn-lt"/>
                          <a:ea typeface="+mn-ea"/>
                          <a:cs typeface="+mn-cs"/>
                        </a:rPr>
                        <a:t>2</a:t>
                      </a:r>
                      <a:r>
                        <a:rPr lang="en-CA" sz="1800" b="0" i="0" kern="1200" baseline="30000" dirty="0">
                          <a:solidFill>
                            <a:schemeClr val="dk1"/>
                          </a:solidFill>
                          <a:effectLst/>
                          <a:latin typeface="+mn-lt"/>
                          <a:ea typeface="+mn-ea"/>
                          <a:cs typeface="+mn-cs"/>
                        </a:rPr>
                        <a:t>70</a:t>
                      </a:r>
                      <a:r>
                        <a:rPr lang="en-CA" sz="1800" b="0" i="0" kern="1200" dirty="0">
                          <a:solidFill>
                            <a:schemeClr val="dk1"/>
                          </a:solidFill>
                          <a:effectLst/>
                          <a:latin typeface="+mn-lt"/>
                          <a:ea typeface="+mn-ea"/>
                          <a:cs typeface="+mn-cs"/>
                        </a:rPr>
                        <a:t> = 1024</a:t>
                      </a:r>
                      <a:r>
                        <a:rPr lang="en-CA" sz="1800" b="1" i="0" kern="1200" baseline="30000" dirty="0">
                          <a:solidFill>
                            <a:schemeClr val="dk1"/>
                          </a:solidFill>
                          <a:effectLst/>
                          <a:latin typeface="+mn-lt"/>
                          <a:ea typeface="+mn-ea"/>
                          <a:cs typeface="+mn-cs"/>
                        </a:rPr>
                        <a:t>7</a:t>
                      </a:r>
                      <a:endParaRPr lang="en-CA" b="1" dirty="0"/>
                    </a:p>
                  </a:txBody>
                  <a:tcPr anchor="ctr"/>
                </a:tc>
                <a:tc>
                  <a:txBody>
                    <a:bodyPr/>
                    <a:lstStyle/>
                    <a:p>
                      <a:pPr algn="l"/>
                      <a:r>
                        <a:rPr lang="en-CA" sz="1800" b="0" i="1" kern="1200" dirty="0">
                          <a:solidFill>
                            <a:schemeClr val="dk1"/>
                          </a:solidFill>
                          <a:effectLst/>
                          <a:latin typeface="+mn-lt"/>
                          <a:ea typeface="+mn-ea"/>
                          <a:cs typeface="+mn-cs"/>
                        </a:rPr>
                        <a:t>zetta</a:t>
                      </a:r>
                      <a:r>
                        <a:rPr lang="en-CA" sz="1800" b="0" i="0" kern="1200" dirty="0">
                          <a:solidFill>
                            <a:schemeClr val="dk1"/>
                          </a:solidFill>
                          <a:effectLst/>
                          <a:latin typeface="+mn-lt"/>
                          <a:ea typeface="+mn-ea"/>
                          <a:cs typeface="+mn-cs"/>
                        </a:rPr>
                        <a:t>	“seven”</a:t>
                      </a:r>
                      <a:endParaRPr lang="en-CA" sz="1800" b="0" i="1" kern="1200" dirty="0">
                        <a:solidFill>
                          <a:schemeClr val="dk1"/>
                        </a:solidFill>
                        <a:effectLst/>
                        <a:latin typeface="+mn-lt"/>
                        <a:ea typeface="+mn-ea"/>
                        <a:cs typeface="+mn-cs"/>
                      </a:endParaRPr>
                    </a:p>
                  </a:txBody>
                  <a:tcPr marL="228600" anchor="ctr"/>
                </a:tc>
                <a:extLst>
                  <a:ext uri="{0D108BD9-81ED-4DB2-BD59-A6C34878D82A}">
                    <a16:rowId xmlns:a16="http://schemas.microsoft.com/office/drawing/2014/main" val="1669134694"/>
                  </a:ext>
                </a:extLst>
              </a:tr>
            </a:tbl>
          </a:graphicData>
        </a:graphic>
      </p:graphicFrame>
      <p:sp>
        <p:nvSpPr>
          <p:cNvPr id="5" name="TextBox 4"/>
          <p:cNvSpPr txBox="1"/>
          <p:nvPr/>
        </p:nvSpPr>
        <p:spPr>
          <a:xfrm>
            <a:off x="662940" y="4515966"/>
            <a:ext cx="7772400" cy="369332"/>
          </a:xfrm>
          <a:prstGeom prst="rect">
            <a:avLst/>
          </a:prstGeom>
          <a:noFill/>
        </p:spPr>
        <p:txBody>
          <a:bodyPr wrap="square" rtlCol="0">
            <a:spAutoFit/>
          </a:bodyPr>
          <a:lstStyle/>
          <a:p>
            <a:r>
              <a:rPr lang="en-US" dirty="0"/>
              <a:t>1TB decimal = .90949TB binary.    1TB binary = 1.0995TB decimal </a:t>
            </a:r>
            <a:endParaRPr lang="en-CA" dirty="0"/>
          </a:p>
        </p:txBody>
      </p:sp>
    </p:spTree>
    <p:extLst>
      <p:ext uri="{BB962C8B-B14F-4D97-AF65-F5344CB8AC3E}">
        <p14:creationId xmlns:p14="http://schemas.microsoft.com/office/powerpoint/2010/main" val="32413402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42946</TotalTime>
  <Words>15174</Words>
  <Application>Microsoft Office PowerPoint</Application>
  <PresentationFormat>On-screen Show (16:9)</PresentationFormat>
  <Paragraphs>957</Paragraphs>
  <Slides>44</Slides>
  <Notes>44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Arial</vt:lpstr>
      <vt:lpstr>Arial Narrow</vt:lpstr>
      <vt:lpstr>Calibri</vt:lpstr>
      <vt:lpstr>Consolas</vt:lpstr>
      <vt:lpstr>Courier New</vt:lpstr>
      <vt:lpstr>Franklin Gothic Demi</vt:lpstr>
      <vt:lpstr>Georgia</vt:lpstr>
      <vt:lpstr>Lucida Calligraphy</vt:lpstr>
      <vt:lpstr>Lucida Console</vt:lpstr>
      <vt:lpstr>Segoe Print</vt:lpstr>
      <vt:lpstr>Segoe UI</vt:lpstr>
      <vt:lpstr>Source Code Pro</vt:lpstr>
      <vt:lpstr>Webdings</vt:lpstr>
      <vt:lpstr>Clarity</vt:lpstr>
      <vt:lpstr>Number Systems Safe Programming</vt:lpstr>
      <vt:lpstr>News of the Week</vt:lpstr>
      <vt:lpstr>Agenda</vt:lpstr>
      <vt:lpstr>Agenda (Cont’d)</vt:lpstr>
      <vt:lpstr>PowerPoint Presentation</vt:lpstr>
      <vt:lpstr>Numbering Systems</vt:lpstr>
      <vt:lpstr>Numbering Systems</vt:lpstr>
      <vt:lpstr>Numbering Systems</vt:lpstr>
      <vt:lpstr>common orders of magnitude</vt:lpstr>
      <vt:lpstr>Binary Numbers</vt:lpstr>
      <vt:lpstr>Why Binary?</vt:lpstr>
      <vt:lpstr>Boolean Logic: TRUE or FALSE</vt:lpstr>
      <vt:lpstr>Bits and bit width</vt:lpstr>
      <vt:lpstr>Binary Processing Cautions</vt:lpstr>
      <vt:lpstr>Two's Complement </vt:lpstr>
      <vt:lpstr>Binary Processing Cautions</vt:lpstr>
      <vt:lpstr>Binary Processing Cautions</vt:lpstr>
      <vt:lpstr>Binary Processing Cautions</vt:lpstr>
      <vt:lpstr>Binary Processing Cautions</vt:lpstr>
      <vt:lpstr>Binary Processing Cautions</vt:lpstr>
      <vt:lpstr>Floats and Doubles — fractions</vt:lpstr>
      <vt:lpstr>Floats and Doubles — underflow</vt:lpstr>
      <vt:lpstr>Floats and Doubles — underflow</vt:lpstr>
      <vt:lpstr>Floats and Doubles — fractions</vt:lpstr>
      <vt:lpstr>Programming goes wrong on overflow</vt:lpstr>
      <vt:lpstr>Bad Programming goes wrong</vt:lpstr>
      <vt:lpstr>Defensive Programming</vt:lpstr>
      <vt:lpstr>Binary search     mid = (low + high) / 2 ;   // overflow bug</vt:lpstr>
      <vt:lpstr>Hexadecimal</vt:lpstr>
      <vt:lpstr>HTML uses Hexadecimal color codes</vt:lpstr>
      <vt:lpstr>Notes</vt:lpstr>
      <vt:lpstr>PowerPoint Presentation</vt:lpstr>
      <vt:lpstr>PowerPoint Presentation</vt:lpstr>
      <vt:lpstr>Floats and Doubles — integer precision</vt:lpstr>
      <vt:lpstr>What is a Number System?</vt:lpstr>
      <vt:lpstr>Why do we need different number systems in computing? And Common Number Systems</vt:lpstr>
      <vt:lpstr>Common Number Systems – Value of Digits in a Number</vt:lpstr>
      <vt:lpstr>Common Number Systems – Decimal Number System</vt:lpstr>
      <vt:lpstr>Binary number system  </vt:lpstr>
      <vt:lpstr>Importance of Binary number system </vt:lpstr>
      <vt:lpstr>Importance of Binary number system (Cont’d)</vt:lpstr>
      <vt:lpstr>Importance of Binary number system (Cont’d), and How to convert from Decimal to Binary and vice versa</vt:lpstr>
      <vt:lpstr>Hexadecimal number system, its Importance, and How to convert from Hexadecimal to Binary and vice versa</vt:lpstr>
      <vt:lpstr>Hexadecimal number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Khojasteh;Marc Gurwitz;Danny Roy</dc:creator>
  <cp:lastModifiedBy>Tim Mckenna</cp:lastModifiedBy>
  <cp:revision>1094</cp:revision>
  <cp:lastPrinted>2017-10-03T13:48:34Z</cp:lastPrinted>
  <dcterms:created xsi:type="dcterms:W3CDTF">2016-05-30T19:06:58Z</dcterms:created>
  <dcterms:modified xsi:type="dcterms:W3CDTF">2020-06-05T15:54:29Z</dcterms:modified>
</cp:coreProperties>
</file>